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67"/>
  </p:notesMasterIdLst>
  <p:sldIdLst>
    <p:sldId id="256" r:id="rId6"/>
    <p:sldId id="285" r:id="rId7"/>
    <p:sldId id="284" r:id="rId8"/>
    <p:sldId id="299" r:id="rId9"/>
    <p:sldId id="334" r:id="rId10"/>
    <p:sldId id="335" r:id="rId11"/>
    <p:sldId id="337" r:id="rId12"/>
    <p:sldId id="343" r:id="rId13"/>
    <p:sldId id="344" r:id="rId14"/>
    <p:sldId id="336" r:id="rId15"/>
    <p:sldId id="342" r:id="rId16"/>
    <p:sldId id="304" r:id="rId17"/>
    <p:sldId id="305" r:id="rId18"/>
    <p:sldId id="346" r:id="rId19"/>
    <p:sldId id="308" r:id="rId20"/>
    <p:sldId id="303" r:id="rId21"/>
    <p:sldId id="309" r:id="rId22"/>
    <p:sldId id="310" r:id="rId23"/>
    <p:sldId id="331" r:id="rId24"/>
    <p:sldId id="311" r:id="rId25"/>
    <p:sldId id="312" r:id="rId26"/>
    <p:sldId id="313" r:id="rId27"/>
    <p:sldId id="315" r:id="rId28"/>
    <p:sldId id="362" r:id="rId29"/>
    <p:sldId id="363" r:id="rId30"/>
    <p:sldId id="314" r:id="rId31"/>
    <p:sldId id="316" r:id="rId32"/>
    <p:sldId id="317" r:id="rId33"/>
    <p:sldId id="318" r:id="rId34"/>
    <p:sldId id="355" r:id="rId35"/>
    <p:sldId id="356" r:id="rId36"/>
    <p:sldId id="358" r:id="rId37"/>
    <p:sldId id="359" r:id="rId38"/>
    <p:sldId id="360" r:id="rId39"/>
    <p:sldId id="364" r:id="rId40"/>
    <p:sldId id="307" r:id="rId41"/>
    <p:sldId id="319" r:id="rId42"/>
    <p:sldId id="322" r:id="rId43"/>
    <p:sldId id="324" r:id="rId44"/>
    <p:sldId id="323" r:id="rId45"/>
    <p:sldId id="325" r:id="rId46"/>
    <p:sldId id="326" r:id="rId47"/>
    <p:sldId id="365" r:id="rId48"/>
    <p:sldId id="330" r:id="rId49"/>
    <p:sldId id="329" r:id="rId50"/>
    <p:sldId id="347" r:id="rId51"/>
    <p:sldId id="348" r:id="rId52"/>
    <p:sldId id="349" r:id="rId53"/>
    <p:sldId id="350" r:id="rId54"/>
    <p:sldId id="354" r:id="rId55"/>
    <p:sldId id="351" r:id="rId56"/>
    <p:sldId id="352" r:id="rId57"/>
    <p:sldId id="353" r:id="rId58"/>
    <p:sldId id="327" r:id="rId59"/>
    <p:sldId id="328" r:id="rId60"/>
    <p:sldId id="366" r:id="rId61"/>
    <p:sldId id="361" r:id="rId62"/>
    <p:sldId id="367" r:id="rId63"/>
    <p:sldId id="345" r:id="rId64"/>
    <p:sldId id="302" r:id="rId65"/>
    <p:sldId id="33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4950A"/>
    <a:srgbClr val="FE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1" autoAdjust="0"/>
    <p:restoredTop sz="79899" autoAdjust="0"/>
  </p:normalViewPr>
  <p:slideViewPr>
    <p:cSldViewPr snapToGrid="0" snapToObjects="1">
      <p:cViewPr>
        <p:scale>
          <a:sx n="66" d="100"/>
          <a:sy n="66" d="100"/>
        </p:scale>
        <p:origin x="546" y="168"/>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2CD7C-62EB-D142-A80C-D47C2D341C70}" type="datetimeFigureOut">
              <a:rPr lang="en-US" smtClean="0"/>
              <a:t>6/8/2021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1EE33A-C481-444A-98AF-FECE67B8A02C}" type="slidenum">
              <a:rPr lang="en-US" smtClean="0"/>
              <a:t>‹#›</a:t>
            </a:fld>
            <a:endParaRPr lang="en-US"/>
          </a:p>
        </p:txBody>
      </p:sp>
    </p:spTree>
    <p:extLst>
      <p:ext uri="{BB962C8B-B14F-4D97-AF65-F5344CB8AC3E}">
        <p14:creationId xmlns:p14="http://schemas.microsoft.com/office/powerpoint/2010/main" val="1404062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1</a:t>
            </a:fld>
            <a:endParaRPr lang="en-US"/>
          </a:p>
        </p:txBody>
      </p:sp>
    </p:spTree>
    <p:extLst>
      <p:ext uri="{BB962C8B-B14F-4D97-AF65-F5344CB8AC3E}">
        <p14:creationId xmlns:p14="http://schemas.microsoft.com/office/powerpoint/2010/main" val="1613722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10</a:t>
            </a:fld>
            <a:endParaRPr lang="en-US"/>
          </a:p>
        </p:txBody>
      </p:sp>
    </p:spTree>
    <p:extLst>
      <p:ext uri="{BB962C8B-B14F-4D97-AF65-F5344CB8AC3E}">
        <p14:creationId xmlns:p14="http://schemas.microsoft.com/office/powerpoint/2010/main" val="1015273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Widespread disinfection of community drinking water beginning in the early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has led to the suppression of infectious diseases in wealthy countries. Subsequently, sustained investment into clean water infrastructure and improvements in sanitation and hygiene lead to one of the greatest public health achievements of the last century. While this level of success has lagged in many low and middle-income countries, incremental improvements in water, sanitation and hygiene (WASH) infrastructure may impart important benefits to populations living in disease endemic environments. </a:t>
            </a:r>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12</a:t>
            </a:fld>
            <a:endParaRPr lang="en-US"/>
          </a:p>
        </p:txBody>
      </p:sp>
    </p:spTree>
    <p:extLst>
      <p:ext uri="{BB962C8B-B14F-4D97-AF65-F5344CB8AC3E}">
        <p14:creationId xmlns:p14="http://schemas.microsoft.com/office/powerpoint/2010/main" val="242308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0" i="0" dirty="0">
                <a:solidFill>
                  <a:srgbClr val="000000"/>
                </a:solidFill>
                <a:effectLst/>
                <a:latin typeface="MinionPro-Regular"/>
              </a:rPr>
              <a:t>All models are wrong, but some are useful.</a:t>
            </a:r>
            <a:br>
              <a:rPr lang="en-US" sz="3200" b="0" i="0" dirty="0">
                <a:solidFill>
                  <a:srgbClr val="000000"/>
                </a:solidFill>
                <a:effectLst/>
                <a:latin typeface="MinionPro-Regular"/>
              </a:rPr>
            </a:br>
            <a:r>
              <a:rPr lang="en-US" sz="3200" b="0" i="0" dirty="0">
                <a:solidFill>
                  <a:srgbClr val="000000"/>
                </a:solidFill>
                <a:effectLst/>
                <a:latin typeface="MinionPro-Regular"/>
              </a:rPr>
              <a:t>It’s worth reading the fuller context of the quote:</a:t>
            </a:r>
            <a:br>
              <a:rPr lang="en-US" sz="3200" b="0" i="0" dirty="0">
                <a:solidFill>
                  <a:srgbClr val="000000"/>
                </a:solidFill>
                <a:effectLst/>
                <a:latin typeface="MinionPro-Regular"/>
              </a:rPr>
            </a:br>
            <a:r>
              <a:rPr lang="en-US" sz="3200" b="0" i="0" dirty="0">
                <a:solidFill>
                  <a:srgbClr val="000000"/>
                </a:solidFill>
                <a:effectLst/>
                <a:latin typeface="MinionPro-Regular"/>
              </a:rPr>
              <a:t>Now it would be very remarkable if any system existing in the real</a:t>
            </a:r>
            <a:br>
              <a:rPr lang="en-US" sz="3200" b="0" i="0" dirty="0">
                <a:solidFill>
                  <a:srgbClr val="000000"/>
                </a:solidFill>
                <a:effectLst/>
                <a:latin typeface="MinionPro-Regular"/>
              </a:rPr>
            </a:br>
            <a:r>
              <a:rPr lang="en-US" sz="3200" b="0" i="0" dirty="0">
                <a:solidFill>
                  <a:srgbClr val="000000"/>
                </a:solidFill>
                <a:effectLst/>
                <a:latin typeface="MinionPro-Regular"/>
              </a:rPr>
              <a:t>world could be exactly represented by any simple model. However,</a:t>
            </a:r>
            <a:br>
              <a:rPr lang="en-US" sz="3200" b="0" i="0" dirty="0">
                <a:solidFill>
                  <a:srgbClr val="000000"/>
                </a:solidFill>
                <a:effectLst/>
                <a:latin typeface="MinionPro-Regular"/>
              </a:rPr>
            </a:br>
            <a:r>
              <a:rPr lang="en-US" sz="3200" b="0" i="0" dirty="0">
                <a:solidFill>
                  <a:srgbClr val="000000"/>
                </a:solidFill>
                <a:effectLst/>
                <a:latin typeface="MinionPro-Regular"/>
              </a:rPr>
              <a:t>cunningly chosen parsimonious models often do provide remarkably useful approximations. For example, the law PV = RT relating</a:t>
            </a:r>
            <a:br>
              <a:rPr lang="en-US" sz="3200" b="0" i="0" dirty="0">
                <a:solidFill>
                  <a:srgbClr val="000000"/>
                </a:solidFill>
                <a:effectLst/>
                <a:latin typeface="MinionPro-Regular"/>
              </a:rPr>
            </a:br>
            <a:r>
              <a:rPr lang="en-US" sz="3200" b="0" i="0" dirty="0">
                <a:solidFill>
                  <a:srgbClr val="000000"/>
                </a:solidFill>
                <a:effectLst/>
                <a:latin typeface="MinionPro-Regular"/>
              </a:rPr>
              <a:t>pressure P, volume V and temperature T of an “ideal” gas via a con‐</a:t>
            </a:r>
            <a:br>
              <a:rPr lang="en-US" sz="3200" b="0" i="0" dirty="0">
                <a:solidFill>
                  <a:srgbClr val="000000"/>
                </a:solidFill>
                <a:effectLst/>
                <a:latin typeface="MinionPro-Regular"/>
              </a:rPr>
            </a:br>
            <a:r>
              <a:rPr lang="en-US" sz="3200" b="0" i="0" dirty="0" err="1">
                <a:solidFill>
                  <a:srgbClr val="000000"/>
                </a:solidFill>
                <a:effectLst/>
                <a:latin typeface="MinionPro-Regular"/>
              </a:rPr>
              <a:t>stant</a:t>
            </a:r>
            <a:r>
              <a:rPr lang="en-US" sz="3200" b="0" i="0" dirty="0">
                <a:solidFill>
                  <a:srgbClr val="000000"/>
                </a:solidFill>
                <a:effectLst/>
                <a:latin typeface="MinionPro-Regular"/>
              </a:rPr>
              <a:t> R is not exactly true for any real gas, but it frequently provides</a:t>
            </a:r>
            <a:br>
              <a:rPr lang="en-US" sz="3200" b="0" i="0" dirty="0">
                <a:solidFill>
                  <a:srgbClr val="000000"/>
                </a:solidFill>
                <a:effectLst/>
                <a:latin typeface="MinionPro-Regular"/>
              </a:rPr>
            </a:br>
            <a:r>
              <a:rPr lang="en-US" sz="3200" b="0" i="0" dirty="0">
                <a:solidFill>
                  <a:srgbClr val="000000"/>
                </a:solidFill>
                <a:effectLst/>
                <a:latin typeface="MinionPro-Regular"/>
              </a:rPr>
              <a:t>a useful approximation and furthermore its structure is informative</a:t>
            </a:r>
            <a:br>
              <a:rPr lang="en-US" sz="3200" b="0" i="0" dirty="0">
                <a:solidFill>
                  <a:srgbClr val="000000"/>
                </a:solidFill>
                <a:effectLst/>
                <a:latin typeface="MinionPro-Regular"/>
              </a:rPr>
            </a:br>
            <a:r>
              <a:rPr lang="en-US" sz="3200" b="0" i="0" dirty="0">
                <a:solidFill>
                  <a:srgbClr val="000000"/>
                </a:solidFill>
                <a:effectLst/>
                <a:latin typeface="MinionPro-Regular"/>
              </a:rPr>
              <a:t>since it springs from a physical view of the behavior of gas mole‐</a:t>
            </a:r>
            <a:br>
              <a:rPr lang="en-US" sz="3200" b="0" i="0" dirty="0">
                <a:solidFill>
                  <a:srgbClr val="000000"/>
                </a:solidFill>
                <a:effectLst/>
                <a:latin typeface="MinionPro-Regular"/>
              </a:rPr>
            </a:br>
            <a:r>
              <a:rPr lang="en-US" sz="3200" b="0" i="0" dirty="0" err="1">
                <a:solidFill>
                  <a:srgbClr val="000000"/>
                </a:solidFill>
                <a:effectLst/>
                <a:latin typeface="MinionPro-Regular"/>
              </a:rPr>
              <a:t>cules</a:t>
            </a:r>
            <a:r>
              <a:rPr lang="en-US" sz="3200" b="0" i="0" dirty="0">
                <a:solidFill>
                  <a:srgbClr val="000000"/>
                </a:solidFill>
                <a:effectLst/>
                <a:latin typeface="MinionPro-Regular"/>
              </a:rPr>
              <a:t>.</a:t>
            </a:r>
            <a:br>
              <a:rPr lang="en-US" sz="3200" b="0" i="0" dirty="0">
                <a:solidFill>
                  <a:srgbClr val="000000"/>
                </a:solidFill>
                <a:effectLst/>
                <a:latin typeface="MinionPro-Regular"/>
              </a:rPr>
            </a:br>
            <a:r>
              <a:rPr lang="en-US" sz="3200" b="0" i="0" dirty="0">
                <a:solidFill>
                  <a:srgbClr val="000000"/>
                </a:solidFill>
                <a:effectLst/>
                <a:latin typeface="MinionPro-Regular"/>
              </a:rPr>
              <a:t>For such a model there is no need to ask the question “Is the model</a:t>
            </a:r>
            <a:br>
              <a:rPr lang="en-US" sz="3200" b="0" i="0" dirty="0">
                <a:solidFill>
                  <a:srgbClr val="000000"/>
                </a:solidFill>
                <a:effectLst/>
                <a:latin typeface="MinionPro-Regular"/>
              </a:rPr>
            </a:br>
            <a:r>
              <a:rPr lang="en-US" sz="3200" b="0" i="0" dirty="0">
                <a:solidFill>
                  <a:srgbClr val="000000"/>
                </a:solidFill>
                <a:effectLst/>
                <a:latin typeface="MinionPro-Regular"/>
              </a:rPr>
              <a:t>true?” If “truth” is to be the “whole truth” the answer must be “No.”</a:t>
            </a:r>
            <a:br>
              <a:rPr lang="en-US" sz="3200" b="0" i="0" dirty="0">
                <a:solidFill>
                  <a:srgbClr val="000000"/>
                </a:solidFill>
                <a:effectLst/>
                <a:latin typeface="MinionPro-Regular"/>
              </a:rPr>
            </a:br>
            <a:r>
              <a:rPr lang="en-US" sz="3200" b="0" i="0" dirty="0">
                <a:solidFill>
                  <a:srgbClr val="000000"/>
                </a:solidFill>
                <a:effectLst/>
                <a:latin typeface="MinionPro-Regular"/>
              </a:rPr>
              <a:t>The only question of interest is “Is the model illuminating and use‐</a:t>
            </a:r>
            <a:br>
              <a:rPr lang="en-US" sz="3200" b="0" i="0" dirty="0">
                <a:solidFill>
                  <a:srgbClr val="000000"/>
                </a:solidFill>
                <a:effectLst/>
                <a:latin typeface="MinionPro-Regular"/>
              </a:rPr>
            </a:br>
            <a:r>
              <a:rPr lang="en-US" sz="3200" b="0" i="0" dirty="0" err="1">
                <a:solidFill>
                  <a:srgbClr val="000000"/>
                </a:solidFill>
                <a:effectLst/>
                <a:latin typeface="MinionPro-Regular"/>
              </a:rPr>
              <a:t>ful</a:t>
            </a:r>
            <a:r>
              <a:rPr lang="en-US" sz="3200" b="0" i="0" dirty="0">
                <a:solidFill>
                  <a:srgbClr val="000000"/>
                </a:solidFill>
                <a:effectLst/>
                <a:latin typeface="MinionPro-Regular"/>
              </a:rPr>
              <a:t>?”</a:t>
            </a:r>
            <a:br>
              <a:rPr lang="en-US" sz="3200" b="0" i="0" dirty="0">
                <a:solidFill>
                  <a:srgbClr val="000000"/>
                </a:solidFill>
                <a:effectLst/>
                <a:latin typeface="MinionPro-Regular"/>
              </a:rPr>
            </a:br>
            <a:r>
              <a:rPr lang="en-US" sz="3200" b="0" i="0" dirty="0">
                <a:solidFill>
                  <a:srgbClr val="000000"/>
                </a:solidFill>
                <a:effectLst/>
                <a:latin typeface="MinionPro-Regular"/>
              </a:rPr>
              <a:t>The goal of a model is not to uncover truth, but to discover a simple</a:t>
            </a:r>
            <a:br>
              <a:rPr lang="en-US" sz="3200" b="0" i="0" dirty="0">
                <a:solidFill>
                  <a:srgbClr val="000000"/>
                </a:solidFill>
                <a:effectLst/>
                <a:latin typeface="MinionPro-Regular"/>
              </a:rPr>
            </a:br>
            <a:r>
              <a:rPr lang="en-US" sz="3200" b="0" i="0" dirty="0">
                <a:solidFill>
                  <a:srgbClr val="000000"/>
                </a:solidFill>
                <a:effectLst/>
                <a:latin typeface="MinionPro-Regular"/>
              </a:rPr>
              <a:t>approximation that is still useful</a:t>
            </a:r>
            <a:r>
              <a:rPr lang="en-US" sz="2000" dirty="0"/>
              <a:t> </a:t>
            </a:r>
            <a:br>
              <a:rPr lang="en-US" sz="2000" dirty="0"/>
            </a:br>
            <a:endParaRPr lang="en-US" sz="2000" dirty="0"/>
          </a:p>
        </p:txBody>
      </p:sp>
      <p:sp>
        <p:nvSpPr>
          <p:cNvPr id="4" name="Slide Number Placeholder 3"/>
          <p:cNvSpPr>
            <a:spLocks noGrp="1"/>
          </p:cNvSpPr>
          <p:nvPr>
            <p:ph type="sldNum" sz="quarter" idx="5"/>
          </p:nvPr>
        </p:nvSpPr>
        <p:spPr/>
        <p:txBody>
          <a:bodyPr/>
          <a:lstStyle/>
          <a:p>
            <a:fld id="{071EE33A-C481-444A-98AF-FECE67B8A02C}" type="slidenum">
              <a:rPr lang="en-US" smtClean="0"/>
              <a:t>13</a:t>
            </a:fld>
            <a:endParaRPr lang="en-US"/>
          </a:p>
        </p:txBody>
      </p:sp>
    </p:spTree>
    <p:extLst>
      <p:ext uri="{BB962C8B-B14F-4D97-AF65-F5344CB8AC3E}">
        <p14:creationId xmlns:p14="http://schemas.microsoft.com/office/powerpoint/2010/main" val="322583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14</a:t>
            </a:fld>
            <a:endParaRPr lang="en-US"/>
          </a:p>
        </p:txBody>
      </p:sp>
    </p:spTree>
    <p:extLst>
      <p:ext uri="{BB962C8B-B14F-4D97-AF65-F5344CB8AC3E}">
        <p14:creationId xmlns:p14="http://schemas.microsoft.com/office/powerpoint/2010/main" val="270010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15</a:t>
            </a:fld>
            <a:endParaRPr lang="en-US"/>
          </a:p>
        </p:txBody>
      </p:sp>
    </p:spTree>
    <p:extLst>
      <p:ext uri="{BB962C8B-B14F-4D97-AF65-F5344CB8AC3E}">
        <p14:creationId xmlns:p14="http://schemas.microsoft.com/office/powerpoint/2010/main" val="3024169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18</a:t>
            </a:fld>
            <a:endParaRPr lang="en-US"/>
          </a:p>
        </p:txBody>
      </p:sp>
    </p:spTree>
    <p:extLst>
      <p:ext uri="{BB962C8B-B14F-4D97-AF65-F5344CB8AC3E}">
        <p14:creationId xmlns:p14="http://schemas.microsoft.com/office/powerpoint/2010/main" val="3601836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20</a:t>
            </a:fld>
            <a:endParaRPr lang="en-US"/>
          </a:p>
        </p:txBody>
      </p:sp>
    </p:spTree>
    <p:extLst>
      <p:ext uri="{BB962C8B-B14F-4D97-AF65-F5344CB8AC3E}">
        <p14:creationId xmlns:p14="http://schemas.microsoft.com/office/powerpoint/2010/main" val="412659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25</a:t>
            </a:fld>
            <a:endParaRPr lang="en-US"/>
          </a:p>
        </p:txBody>
      </p:sp>
    </p:spTree>
    <p:extLst>
      <p:ext uri="{BB962C8B-B14F-4D97-AF65-F5344CB8AC3E}">
        <p14:creationId xmlns:p14="http://schemas.microsoft.com/office/powerpoint/2010/main" val="563725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the US.  Before and after the COVID-19 spread. </a:t>
            </a:r>
          </a:p>
          <a:p>
            <a:r>
              <a:rPr lang="en-US" dirty="0"/>
              <a:t>The first COVID-19 confirmed case was on Jan 20, 2020 as in Korea</a:t>
            </a:r>
          </a:p>
        </p:txBody>
      </p:sp>
      <p:sp>
        <p:nvSpPr>
          <p:cNvPr id="4" name="Slide Number Placeholder 3"/>
          <p:cNvSpPr>
            <a:spLocks noGrp="1"/>
          </p:cNvSpPr>
          <p:nvPr>
            <p:ph type="sldNum" sz="quarter" idx="5"/>
          </p:nvPr>
        </p:nvSpPr>
        <p:spPr/>
        <p:txBody>
          <a:bodyPr/>
          <a:lstStyle/>
          <a:p>
            <a:fld id="{071EE33A-C481-444A-98AF-FECE67B8A02C}" type="slidenum">
              <a:rPr lang="en-US" smtClean="0"/>
              <a:t>30</a:t>
            </a:fld>
            <a:endParaRPr lang="en-US"/>
          </a:p>
        </p:txBody>
      </p:sp>
    </p:spTree>
    <p:extLst>
      <p:ext uri="{BB962C8B-B14F-4D97-AF65-F5344CB8AC3E}">
        <p14:creationId xmlns:p14="http://schemas.microsoft.com/office/powerpoint/2010/main" val="2628827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32</a:t>
            </a:fld>
            <a:endParaRPr lang="en-US"/>
          </a:p>
        </p:txBody>
      </p:sp>
    </p:spTree>
    <p:extLst>
      <p:ext uri="{BB962C8B-B14F-4D97-AF65-F5344CB8AC3E}">
        <p14:creationId xmlns:p14="http://schemas.microsoft.com/office/powerpoint/2010/main" val="146039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2</a:t>
            </a:fld>
            <a:endParaRPr lang="en-US"/>
          </a:p>
        </p:txBody>
      </p:sp>
    </p:spTree>
    <p:extLst>
      <p:ext uri="{BB962C8B-B14F-4D97-AF65-F5344CB8AC3E}">
        <p14:creationId xmlns:p14="http://schemas.microsoft.com/office/powerpoint/2010/main" val="24916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36</a:t>
            </a:fld>
            <a:endParaRPr lang="en-US"/>
          </a:p>
        </p:txBody>
      </p:sp>
    </p:spTree>
    <p:extLst>
      <p:ext uri="{BB962C8B-B14F-4D97-AF65-F5344CB8AC3E}">
        <p14:creationId xmlns:p14="http://schemas.microsoft.com/office/powerpoint/2010/main" val="3566227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38</a:t>
            </a:fld>
            <a:endParaRPr lang="en-US"/>
          </a:p>
        </p:txBody>
      </p:sp>
    </p:spTree>
    <p:extLst>
      <p:ext uri="{BB962C8B-B14F-4D97-AF65-F5344CB8AC3E}">
        <p14:creationId xmlns:p14="http://schemas.microsoft.com/office/powerpoint/2010/main" val="747133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39</a:t>
            </a:fld>
            <a:endParaRPr lang="en-US"/>
          </a:p>
        </p:txBody>
      </p:sp>
    </p:spTree>
    <p:extLst>
      <p:ext uri="{BB962C8B-B14F-4D97-AF65-F5344CB8AC3E}">
        <p14:creationId xmlns:p14="http://schemas.microsoft.com/office/powerpoint/2010/main" val="3609004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40</a:t>
            </a:fld>
            <a:endParaRPr lang="en-US"/>
          </a:p>
        </p:txBody>
      </p:sp>
    </p:spTree>
    <p:extLst>
      <p:ext uri="{BB962C8B-B14F-4D97-AF65-F5344CB8AC3E}">
        <p14:creationId xmlns:p14="http://schemas.microsoft.com/office/powerpoint/2010/main" val="1413701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41</a:t>
            </a:fld>
            <a:endParaRPr lang="en-US"/>
          </a:p>
        </p:txBody>
      </p:sp>
    </p:spTree>
    <p:extLst>
      <p:ext uri="{BB962C8B-B14F-4D97-AF65-F5344CB8AC3E}">
        <p14:creationId xmlns:p14="http://schemas.microsoft.com/office/powerpoint/2010/main" val="3621515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42</a:t>
            </a:fld>
            <a:endParaRPr lang="en-US"/>
          </a:p>
        </p:txBody>
      </p:sp>
    </p:spTree>
    <p:extLst>
      <p:ext uri="{BB962C8B-B14F-4D97-AF65-F5344CB8AC3E}">
        <p14:creationId xmlns:p14="http://schemas.microsoft.com/office/powerpoint/2010/main" val="257050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44</a:t>
            </a:fld>
            <a:endParaRPr lang="en-US"/>
          </a:p>
        </p:txBody>
      </p:sp>
    </p:spTree>
    <p:extLst>
      <p:ext uri="{BB962C8B-B14F-4D97-AF65-F5344CB8AC3E}">
        <p14:creationId xmlns:p14="http://schemas.microsoft.com/office/powerpoint/2010/main" val="2727707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51</a:t>
            </a:fld>
            <a:endParaRPr lang="en-US"/>
          </a:p>
        </p:txBody>
      </p:sp>
    </p:spTree>
    <p:extLst>
      <p:ext uri="{BB962C8B-B14F-4D97-AF65-F5344CB8AC3E}">
        <p14:creationId xmlns:p14="http://schemas.microsoft.com/office/powerpoint/2010/main" val="4128943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53</a:t>
            </a:fld>
            <a:endParaRPr lang="en-US"/>
          </a:p>
        </p:txBody>
      </p:sp>
    </p:spTree>
    <p:extLst>
      <p:ext uri="{BB962C8B-B14F-4D97-AF65-F5344CB8AC3E}">
        <p14:creationId xmlns:p14="http://schemas.microsoft.com/office/powerpoint/2010/main" val="3158719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54</a:t>
            </a:fld>
            <a:endParaRPr lang="en-US"/>
          </a:p>
        </p:txBody>
      </p:sp>
    </p:spTree>
    <p:extLst>
      <p:ext uri="{BB962C8B-B14F-4D97-AF65-F5344CB8AC3E}">
        <p14:creationId xmlns:p14="http://schemas.microsoft.com/office/powerpoint/2010/main" val="376177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Widespread disinfection of community drinking water beginning in the early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has led to the suppression of infectious diseases in wealthy countries. Subsequently, sustained investment into clean water infrastructure and improvements in sanitation and hygiene lead to one of the greatest public health achievements of the last century. While this level of success has lagged in many low and middle-income countries, incremental improvements in water, sanitation and hygiene (WASH) infrastructure may impart important benefits to populations living in disease endemic environments. </a:t>
            </a:r>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3</a:t>
            </a:fld>
            <a:endParaRPr lang="en-US"/>
          </a:p>
        </p:txBody>
      </p:sp>
    </p:spTree>
    <p:extLst>
      <p:ext uri="{BB962C8B-B14F-4D97-AF65-F5344CB8AC3E}">
        <p14:creationId xmlns:p14="http://schemas.microsoft.com/office/powerpoint/2010/main" val="487252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55</a:t>
            </a:fld>
            <a:endParaRPr lang="en-US"/>
          </a:p>
        </p:txBody>
      </p:sp>
    </p:spTree>
    <p:extLst>
      <p:ext uri="{BB962C8B-B14F-4D97-AF65-F5344CB8AC3E}">
        <p14:creationId xmlns:p14="http://schemas.microsoft.com/office/powerpoint/2010/main" val="1729491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Widespread disinfection of community drinking water beginning in the early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has led to the suppression of infectious diseases in wealthy countries. Subsequently, sustained investment into clean water infrastructure and improvements in sanitation and hygiene lead to one of the greatest public health achievements of the last century. While this level of success has lagged in many low and middle-income countries, incremental improvements in water, sanitation and hygiene (WASH) infrastructure may impart important benefits to populations living in disease endemic environments. </a:t>
            </a:r>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59</a:t>
            </a:fld>
            <a:endParaRPr lang="en-US"/>
          </a:p>
        </p:txBody>
      </p:sp>
    </p:spTree>
    <p:extLst>
      <p:ext uri="{BB962C8B-B14F-4D97-AF65-F5344CB8AC3E}">
        <p14:creationId xmlns:p14="http://schemas.microsoft.com/office/powerpoint/2010/main" val="2603854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Widespread disinfection of community drinking water beginning in the early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has led to the suppression of infectious diseases in wealthy countries. Subsequently, sustained investment into clean water infrastructure and improvements in sanitation and hygiene lead to one of the greatest public health achievements of the last century. While this level of success has lagged in many low and middle-income countries, incremental improvements in water, sanitation and hygiene (WASH) infrastructure may impart important benefits to populations living in disease endemic environments. </a:t>
            </a:r>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60</a:t>
            </a:fld>
            <a:endParaRPr lang="en-US"/>
          </a:p>
        </p:txBody>
      </p:sp>
    </p:spTree>
    <p:extLst>
      <p:ext uri="{BB962C8B-B14F-4D97-AF65-F5344CB8AC3E}">
        <p14:creationId xmlns:p14="http://schemas.microsoft.com/office/powerpoint/2010/main" val="113530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4</a:t>
            </a:fld>
            <a:endParaRPr lang="en-US"/>
          </a:p>
        </p:txBody>
      </p:sp>
    </p:spTree>
    <p:extLst>
      <p:ext uri="{BB962C8B-B14F-4D97-AF65-F5344CB8AC3E}">
        <p14:creationId xmlns:p14="http://schemas.microsoft.com/office/powerpoint/2010/main" val="409260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MENA = Middle East and North Africa</a:t>
            </a:r>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5</a:t>
            </a:fld>
            <a:endParaRPr lang="en-US"/>
          </a:p>
        </p:txBody>
      </p:sp>
    </p:spTree>
    <p:extLst>
      <p:ext uri="{BB962C8B-B14F-4D97-AF65-F5344CB8AC3E}">
        <p14:creationId xmlns:p14="http://schemas.microsoft.com/office/powerpoint/2010/main" val="201337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Widespread disinfection of community drinking water beginning in the early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has led to the suppression of infectious diseases in wealthy countries. Subsequently, sustained investment into clean water infrastructure and improvements in sanitation and hygiene lead to one of the greatest public health achievements of the last century. While this level of success has lagged in many low and middle-income countries, incremental improvements in water, sanitation and hygiene (WASH) infrastructure may impart important benefits to populations living in disease endemic environments. </a:t>
            </a:r>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6</a:t>
            </a:fld>
            <a:endParaRPr lang="en-US"/>
          </a:p>
        </p:txBody>
      </p:sp>
    </p:spTree>
    <p:extLst>
      <p:ext uri="{BB962C8B-B14F-4D97-AF65-F5344CB8AC3E}">
        <p14:creationId xmlns:p14="http://schemas.microsoft.com/office/powerpoint/2010/main" val="314031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7</a:t>
            </a:fld>
            <a:endParaRPr lang="en-US"/>
          </a:p>
        </p:txBody>
      </p:sp>
    </p:spTree>
    <p:extLst>
      <p:ext uri="{BB962C8B-B14F-4D97-AF65-F5344CB8AC3E}">
        <p14:creationId xmlns:p14="http://schemas.microsoft.com/office/powerpoint/2010/main" val="3475462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8</a:t>
            </a:fld>
            <a:endParaRPr lang="en-US"/>
          </a:p>
        </p:txBody>
      </p:sp>
    </p:spTree>
    <p:extLst>
      <p:ext uri="{BB962C8B-B14F-4D97-AF65-F5344CB8AC3E}">
        <p14:creationId xmlns:p14="http://schemas.microsoft.com/office/powerpoint/2010/main" val="3747546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EE33A-C481-444A-98AF-FECE67B8A02C}" type="slidenum">
              <a:rPr lang="en-US" smtClean="0"/>
              <a:t>9</a:t>
            </a:fld>
            <a:endParaRPr lang="en-US"/>
          </a:p>
        </p:txBody>
      </p:sp>
    </p:spTree>
    <p:extLst>
      <p:ext uri="{BB962C8B-B14F-4D97-AF65-F5344CB8AC3E}">
        <p14:creationId xmlns:p14="http://schemas.microsoft.com/office/powerpoint/2010/main" val="622730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092F-CB51-3E46-9791-2EFFA36C5F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96073A-7700-A64B-BDD7-9AC1FCB9CB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EF5BA-B344-404E-9949-41860CA7E5DD}"/>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5" name="Footer Placeholder 4">
            <a:extLst>
              <a:ext uri="{FF2B5EF4-FFF2-40B4-BE49-F238E27FC236}">
                <a16:creationId xmlns:a16="http://schemas.microsoft.com/office/drawing/2014/main" id="{1753B38F-8A52-4C42-A4A3-8A4E209BD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984D2-F389-4349-94F4-899638BD4450}"/>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7105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1FD4-980A-8244-8174-66DEDE8BA1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EFE019-3D4E-B34B-8D4F-CE06F71EB5C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3A8B8-E8C6-5A4C-98A0-E7D83F79E664}"/>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5" name="Footer Placeholder 4">
            <a:extLst>
              <a:ext uri="{FF2B5EF4-FFF2-40B4-BE49-F238E27FC236}">
                <a16:creationId xmlns:a16="http://schemas.microsoft.com/office/drawing/2014/main" id="{9D5458FC-F1A3-084A-9B79-CD81E1E9C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520ED-8400-CA4D-A598-0AA72CB1C5E0}"/>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2809669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4C44E-64E9-1A4E-898F-969673230B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5F5430-2733-1D4F-9529-602113B2BBA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B55FE-2B2A-0F45-9EC5-E4395AA57C57}"/>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5" name="Footer Placeholder 4">
            <a:extLst>
              <a:ext uri="{FF2B5EF4-FFF2-40B4-BE49-F238E27FC236}">
                <a16:creationId xmlns:a16="http://schemas.microsoft.com/office/drawing/2014/main" id="{F1B6B2A9-7D1C-7548-A8DB-54ACAFAB6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20FD2B-8620-8349-BB68-890129FD6F69}"/>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434368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68DB-5B6B-4B38-86BE-CFFCE4F7CC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2E9B1A-EA89-49A3-BFBD-83D69BA04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0D2AA0-9C7F-4238-85FC-9397B747EEB0}"/>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5" name="Footer Placeholder 4">
            <a:extLst>
              <a:ext uri="{FF2B5EF4-FFF2-40B4-BE49-F238E27FC236}">
                <a16:creationId xmlns:a16="http://schemas.microsoft.com/office/drawing/2014/main" id="{9629932F-A733-4B81-B5F7-B28D2B882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354D7-C47E-46DC-BE1B-8474584A7C3E}"/>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3700776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E5B76-432F-467F-87BE-9EB8F1F405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EF4B2A-FD7C-415D-BC4E-62EF7ACAE9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42602-76BB-4A60-A313-D740B5AEA3F7}"/>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5" name="Footer Placeholder 4">
            <a:extLst>
              <a:ext uri="{FF2B5EF4-FFF2-40B4-BE49-F238E27FC236}">
                <a16:creationId xmlns:a16="http://schemas.microsoft.com/office/drawing/2014/main" id="{1DCBC4E4-27FA-4E72-8B08-525B19A6F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48DD2-9802-40F0-B3C3-AD1EE1C680C4}"/>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2482137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A0D02-53C0-4C9D-A2AA-626C15835C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896302-C807-416A-ADB3-5A48CC88AF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AAD2BE-D99A-4696-BCD5-20490440464D}"/>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5" name="Footer Placeholder 4">
            <a:extLst>
              <a:ext uri="{FF2B5EF4-FFF2-40B4-BE49-F238E27FC236}">
                <a16:creationId xmlns:a16="http://schemas.microsoft.com/office/drawing/2014/main" id="{51A001CC-59A0-45D5-BB03-DA7975CF6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10C8B-8C82-468F-826C-36C369CD8B32}"/>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1716559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1E8A-2559-432D-9C86-A0701E861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97AC64-5349-4D44-8513-FCCC7C3075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9F1B02-E370-4B60-9CE9-64386F457E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261DB1-C21E-4D54-B6D7-05AB2C678167}"/>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6" name="Footer Placeholder 5">
            <a:extLst>
              <a:ext uri="{FF2B5EF4-FFF2-40B4-BE49-F238E27FC236}">
                <a16:creationId xmlns:a16="http://schemas.microsoft.com/office/drawing/2014/main" id="{381E6455-6881-4ACB-AB9D-0F2CFA1A2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094C2-CF0A-49CE-B07C-EC9A989BE1D6}"/>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755484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F7B3-C363-40A9-90FA-5C3995A1C3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CD755F-CC82-4BA9-AD95-CC5C73941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4703A7-A1CB-4499-9C7B-5B0A864C4C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3FAA7B-54F9-48E7-BF54-FFB88421AA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201D3-43F9-486E-84BA-E46D064EDA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4770D1-8E1C-4948-B653-2908D2851D96}"/>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8" name="Footer Placeholder 7">
            <a:extLst>
              <a:ext uri="{FF2B5EF4-FFF2-40B4-BE49-F238E27FC236}">
                <a16:creationId xmlns:a16="http://schemas.microsoft.com/office/drawing/2014/main" id="{42CD52CB-5DFB-41DC-8E2B-9CB038B53A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A73575-803F-4826-8351-DB15AE4E27F3}"/>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1824276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F318-8146-44BE-8C3A-8B2F7CE200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9AF0B1-0C2F-4D90-834D-0B249F736F5E}"/>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4" name="Footer Placeholder 3">
            <a:extLst>
              <a:ext uri="{FF2B5EF4-FFF2-40B4-BE49-F238E27FC236}">
                <a16:creationId xmlns:a16="http://schemas.microsoft.com/office/drawing/2014/main" id="{D8D29C63-D23D-47E5-A613-CE24969FBC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477FFB-5F54-41B6-A1AA-C7CD9E8DA6A7}"/>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4081590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F9C62F-9F6F-448E-8BF3-785A3685534B}"/>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3" name="Footer Placeholder 2">
            <a:extLst>
              <a:ext uri="{FF2B5EF4-FFF2-40B4-BE49-F238E27FC236}">
                <a16:creationId xmlns:a16="http://schemas.microsoft.com/office/drawing/2014/main" id="{CED318D3-683D-4662-9C41-6C2C93C51E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96314A-94F7-4F9B-A043-71F328A6A0C9}"/>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711970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015E3-76A1-4143-9D70-5F6279BCE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C4700F-63E0-4ADE-BC71-124E429A1B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29E2F3-D822-4DA6-AF9A-FE60B4BCA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77CBF-0332-4B65-86C8-A6508B7769B7}"/>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6" name="Footer Placeholder 5">
            <a:extLst>
              <a:ext uri="{FF2B5EF4-FFF2-40B4-BE49-F238E27FC236}">
                <a16:creationId xmlns:a16="http://schemas.microsoft.com/office/drawing/2014/main" id="{71A99207-4329-4688-9A5D-159E310DC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2B452A-B55C-46EA-8E04-F74CB20FFDF5}"/>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422916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4923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8E17-2D04-4EC9-8EAF-51FC8B7CD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96A51C-627F-49BB-97E7-36BDC6AABE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493DAF-4D1F-4C3C-A253-30FE1568B6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4DF314-16BA-467D-96AB-476462A15B73}"/>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6" name="Footer Placeholder 5">
            <a:extLst>
              <a:ext uri="{FF2B5EF4-FFF2-40B4-BE49-F238E27FC236}">
                <a16:creationId xmlns:a16="http://schemas.microsoft.com/office/drawing/2014/main" id="{3A5CD858-4986-49AB-A14C-9C9942EAF9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A5A6C-07CA-449C-BACF-43CE47B3CC0A}"/>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819015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F379-81A5-48A6-9C28-90967D11D1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61E2EC-6264-4F47-9503-8C5A7FB10F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1B263E-6390-4CE1-B03D-CAE177FF61CC}"/>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5" name="Footer Placeholder 4">
            <a:extLst>
              <a:ext uri="{FF2B5EF4-FFF2-40B4-BE49-F238E27FC236}">
                <a16:creationId xmlns:a16="http://schemas.microsoft.com/office/drawing/2014/main" id="{1FBA55C9-F01B-412D-B437-BADA15FDF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56F3D-AA07-45FB-94AA-36F207127547}"/>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1780778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0641E9-A835-4333-9A20-B1752ABAE2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0B8FB6-2B65-4D23-BB70-639E781122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FCCA6-DAA5-4F21-AEBF-6D1BD655B514}"/>
              </a:ext>
            </a:extLst>
          </p:cNvPr>
          <p:cNvSpPr>
            <a:spLocks noGrp="1"/>
          </p:cNvSpPr>
          <p:nvPr>
            <p:ph type="dt" sz="half" idx="10"/>
          </p:nvPr>
        </p:nvSpPr>
        <p:spPr/>
        <p:txBody>
          <a:bodyPr/>
          <a:lstStyle/>
          <a:p>
            <a:fld id="{326DB699-6FD9-4870-BF16-F93713599302}" type="datetimeFigureOut">
              <a:rPr lang="en-US" smtClean="0"/>
              <a:t>6/8/2021</a:t>
            </a:fld>
            <a:endParaRPr lang="en-US"/>
          </a:p>
        </p:txBody>
      </p:sp>
      <p:sp>
        <p:nvSpPr>
          <p:cNvPr id="5" name="Footer Placeholder 4">
            <a:extLst>
              <a:ext uri="{FF2B5EF4-FFF2-40B4-BE49-F238E27FC236}">
                <a16:creationId xmlns:a16="http://schemas.microsoft.com/office/drawing/2014/main" id="{177C7DEB-FAD6-4E0F-A438-B6B7FF7C3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2565E-0163-467F-8553-C283D0ECB3A1}"/>
              </a:ext>
            </a:extLst>
          </p:cNvPr>
          <p:cNvSpPr>
            <a:spLocks noGrp="1"/>
          </p:cNvSpPr>
          <p:nvPr>
            <p:ph type="sldNum" sz="quarter" idx="12"/>
          </p:nvPr>
        </p:nvSpPr>
        <p:spPr/>
        <p:txBody>
          <a:bodyPr/>
          <a:lstStyle/>
          <a:p>
            <a:fld id="{3BA3D1B2-7D3C-44B8-B6E6-DE9390E8B668}" type="slidenum">
              <a:rPr lang="en-US" smtClean="0"/>
              <a:t>‹#›</a:t>
            </a:fld>
            <a:endParaRPr lang="en-US"/>
          </a:p>
        </p:txBody>
      </p:sp>
    </p:spTree>
    <p:extLst>
      <p:ext uri="{BB962C8B-B14F-4D97-AF65-F5344CB8AC3E}">
        <p14:creationId xmlns:p14="http://schemas.microsoft.com/office/powerpoint/2010/main" val="149809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E337-5941-404E-B1AE-2153F76797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0C83F3-947B-424E-A08C-545686E32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06F8E4-2DD2-F94F-9AE1-ACC38F5DD70C}"/>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5" name="Footer Placeholder 4">
            <a:extLst>
              <a:ext uri="{FF2B5EF4-FFF2-40B4-BE49-F238E27FC236}">
                <a16:creationId xmlns:a16="http://schemas.microsoft.com/office/drawing/2014/main" id="{4C891E2B-0F70-534B-8299-673AACB6A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57524-4766-F94C-9763-6724A81C45CA}"/>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1965217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1031-D2DD-5F42-8A1D-2104E063F4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740EDB-6955-9049-BD2C-46798010B5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ADE1C5-0E9E-2242-B95D-87AA2DB7151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0BF141-5D38-4340-BDD0-F0491B15A682}"/>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6" name="Footer Placeholder 5">
            <a:extLst>
              <a:ext uri="{FF2B5EF4-FFF2-40B4-BE49-F238E27FC236}">
                <a16:creationId xmlns:a16="http://schemas.microsoft.com/office/drawing/2014/main" id="{5C3A92E3-1202-6844-8271-CADD9BBFC6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16F11-1DC8-524E-B530-BA9FF52BD459}"/>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372894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B2D-89FD-114D-AFA6-7E2B884496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974100-036A-1E4D-B21E-65EC1E828B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61B032-D93C-A74E-937A-444AF38300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B5E931-E517-D848-9DBA-AD3E8FDDA6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26709A5-8CE0-C64E-985A-3A7FF1FBFAC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E5195C-3DA4-264A-8170-E26748F1A098}"/>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8" name="Footer Placeholder 7">
            <a:extLst>
              <a:ext uri="{FF2B5EF4-FFF2-40B4-BE49-F238E27FC236}">
                <a16:creationId xmlns:a16="http://schemas.microsoft.com/office/drawing/2014/main" id="{0B63ADF2-040B-5E4E-BA65-FB442986C0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14D8F7-1DEE-4240-B8FE-D04B58514D09}"/>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2959238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3274-E98C-1546-8D3F-95518D37E0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5F4AED-33CE-4744-844A-91AD3F037E01}"/>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4" name="Footer Placeholder 3">
            <a:extLst>
              <a:ext uri="{FF2B5EF4-FFF2-40B4-BE49-F238E27FC236}">
                <a16:creationId xmlns:a16="http://schemas.microsoft.com/office/drawing/2014/main" id="{9E336CF9-912B-4749-AAF5-1771B4143B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FEFCA4-C6EC-6147-8A39-9F3895BA3D9D}"/>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285215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C2625C-00AE-A246-B086-F1923A719852}"/>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3" name="Footer Placeholder 2">
            <a:extLst>
              <a:ext uri="{FF2B5EF4-FFF2-40B4-BE49-F238E27FC236}">
                <a16:creationId xmlns:a16="http://schemas.microsoft.com/office/drawing/2014/main" id="{5B31038C-1092-EC4A-A6DA-C596FEF6B6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5A10-088D-064B-A4CB-9F2E1DDEB404}"/>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3866241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036E-E1F0-4843-BB63-212973B921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562600-0EF8-DF46-8245-235100FBFF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AF25AD-19F0-174B-B5F7-0BB5DD387F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629AE5-713D-0B4E-8BFE-36508FF6DCDF}"/>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6" name="Footer Placeholder 5">
            <a:extLst>
              <a:ext uri="{FF2B5EF4-FFF2-40B4-BE49-F238E27FC236}">
                <a16:creationId xmlns:a16="http://schemas.microsoft.com/office/drawing/2014/main" id="{D1BDBC6C-66D7-4B41-AB63-2C650F2E3E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A49D0-AFFF-B741-B333-56807357918F}"/>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394687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B11BB-A1A8-844F-9EAD-BB9E36533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8ACF71-D178-134E-B218-8E65A2D0F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1C9147-E812-C245-B49A-F928860D4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14FE85-8D9B-574F-9C6F-91B41C1B6F50}"/>
              </a:ext>
            </a:extLst>
          </p:cNvPr>
          <p:cNvSpPr>
            <a:spLocks noGrp="1"/>
          </p:cNvSpPr>
          <p:nvPr>
            <p:ph type="dt" sz="half" idx="10"/>
          </p:nvPr>
        </p:nvSpPr>
        <p:spPr/>
        <p:txBody>
          <a:bodyPr/>
          <a:lstStyle/>
          <a:p>
            <a:fld id="{83A45DFB-23C8-3B41-8A34-8BE8F03E68D3}" type="datetimeFigureOut">
              <a:rPr lang="en-US" smtClean="0"/>
              <a:t>6/8/2021</a:t>
            </a:fld>
            <a:endParaRPr lang="en-US"/>
          </a:p>
        </p:txBody>
      </p:sp>
      <p:sp>
        <p:nvSpPr>
          <p:cNvPr id="6" name="Footer Placeholder 5">
            <a:extLst>
              <a:ext uri="{FF2B5EF4-FFF2-40B4-BE49-F238E27FC236}">
                <a16:creationId xmlns:a16="http://schemas.microsoft.com/office/drawing/2014/main" id="{88B24853-789A-C348-B1D2-CD80BB6EA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94BA6-52D4-6F45-972C-BB487C57C382}"/>
              </a:ext>
            </a:extLst>
          </p:cNvPr>
          <p:cNvSpPr>
            <a:spLocks noGrp="1"/>
          </p:cNvSpPr>
          <p:nvPr>
            <p:ph type="sldNum" sz="quarter" idx="12"/>
          </p:nvPr>
        </p:nvSpPr>
        <p:spPr/>
        <p:txBody>
          <a:bodyPr/>
          <a:lstStyle/>
          <a:p>
            <a:fld id="{8CCE7633-F30C-4A40-808B-C33B18ACE73B}" type="slidenum">
              <a:rPr lang="en-US" smtClean="0"/>
              <a:t>‹#›</a:t>
            </a:fld>
            <a:endParaRPr lang="en-US"/>
          </a:p>
        </p:txBody>
      </p:sp>
    </p:spTree>
    <p:extLst>
      <p:ext uri="{BB962C8B-B14F-4D97-AF65-F5344CB8AC3E}">
        <p14:creationId xmlns:p14="http://schemas.microsoft.com/office/powerpoint/2010/main" val="1706481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2305E-C9AA-2045-AA5E-23AA521F5C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329855-F9F5-D040-BBDC-89F5AC0174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74D31-A059-D840-B3BB-D9BE5B6FE4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45DFB-23C8-3B41-8A34-8BE8F03E68D3}" type="datetimeFigureOut">
              <a:rPr lang="en-US" smtClean="0"/>
              <a:t>6/8/2021</a:t>
            </a:fld>
            <a:endParaRPr lang="en-US"/>
          </a:p>
        </p:txBody>
      </p:sp>
      <p:sp>
        <p:nvSpPr>
          <p:cNvPr id="5" name="Footer Placeholder 4">
            <a:extLst>
              <a:ext uri="{FF2B5EF4-FFF2-40B4-BE49-F238E27FC236}">
                <a16:creationId xmlns:a16="http://schemas.microsoft.com/office/drawing/2014/main" id="{83E2EE51-1FD4-5A44-9821-D76AE1799B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2DD8CA-4C79-114D-A666-7282B0A993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CE7633-F30C-4A40-808B-C33B18ACE73B}" type="slidenum">
              <a:rPr lang="en-US" smtClean="0"/>
              <a:t>‹#›</a:t>
            </a:fld>
            <a:endParaRPr lang="en-US"/>
          </a:p>
        </p:txBody>
      </p:sp>
    </p:spTree>
    <p:extLst>
      <p:ext uri="{BB962C8B-B14F-4D97-AF65-F5344CB8AC3E}">
        <p14:creationId xmlns:p14="http://schemas.microsoft.com/office/powerpoint/2010/main" val="1627585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6D2ACF-90E0-4A19-BB68-D4BCDF8CB6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EDD30-F21C-4D15-A5AA-A45F26768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7584E-90DE-4077-84E6-1C93E5FFF5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DB699-6FD9-4870-BF16-F93713599302}" type="datetimeFigureOut">
              <a:rPr lang="en-US" smtClean="0"/>
              <a:t>6/8/2021</a:t>
            </a:fld>
            <a:endParaRPr lang="en-US"/>
          </a:p>
        </p:txBody>
      </p:sp>
      <p:sp>
        <p:nvSpPr>
          <p:cNvPr id="5" name="Footer Placeholder 4">
            <a:extLst>
              <a:ext uri="{FF2B5EF4-FFF2-40B4-BE49-F238E27FC236}">
                <a16:creationId xmlns:a16="http://schemas.microsoft.com/office/drawing/2014/main" id="{59887E10-2163-4731-8BD2-DE6327E863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331141-788D-4511-B4F7-5C313DA654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A3D1B2-7D3C-44B8-B6E6-DE9390E8B668}" type="slidenum">
              <a:rPr lang="en-US" smtClean="0"/>
              <a:t>‹#›</a:t>
            </a:fld>
            <a:endParaRPr lang="en-US"/>
          </a:p>
        </p:txBody>
      </p:sp>
    </p:spTree>
    <p:extLst>
      <p:ext uri="{BB962C8B-B14F-4D97-AF65-F5344CB8AC3E}">
        <p14:creationId xmlns:p14="http://schemas.microsoft.com/office/powerpoint/2010/main" val="4086410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economist.com/graphic-detail/tracking-coronavirus-across-the-worl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google.com/search?q=korea+covid+cases&amp;rlz=1C1GCEU_koKR936KR936&amp;oq=korea+covid&amp;aqs=chrome.1.0l3j0i457j0j69i60l3.18231j0j7&amp;sourceid=chrome&amp;ie=UTF-8" TargetMode="External"/><Relationship Id="rId4" Type="http://schemas.openxmlformats.org/officeDocument/2006/relationships/hyperlink" Target="https://ourworldindata.org/grapher/covid-stringency-index?tab=chart&amp;country=KOR~USA~JPN~ITA~GBR~ISR~CH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DB51E-6DC2-E349-80F4-9DA946C636F8}"/>
              </a:ext>
            </a:extLst>
          </p:cNvPr>
          <p:cNvSpPr>
            <a:spLocks noGrp="1"/>
          </p:cNvSpPr>
          <p:nvPr>
            <p:ph type="ctrTitle"/>
          </p:nvPr>
        </p:nvSpPr>
        <p:spPr>
          <a:xfrm>
            <a:off x="1562100" y="888565"/>
            <a:ext cx="9144000" cy="2080219"/>
          </a:xfrm>
        </p:spPr>
        <p:txBody>
          <a:bodyPr>
            <a:noAutofit/>
          </a:bodyPr>
          <a:lstStyle/>
          <a:p>
            <a:pPr>
              <a:lnSpc>
                <a:spcPct val="150000"/>
              </a:lnSpc>
            </a:pPr>
            <a:r>
              <a:rPr lang="en-US" sz="4800" dirty="0">
                <a:latin typeface="Yanone Kaffeesatz" pitchFamily="2" charset="0"/>
              </a:rPr>
              <a:t>Introduction to </a:t>
            </a:r>
            <a:br>
              <a:rPr lang="en-US" sz="4800" dirty="0">
                <a:latin typeface="Yanone Kaffeesatz" pitchFamily="2" charset="0"/>
              </a:rPr>
            </a:br>
            <a:r>
              <a:rPr lang="en-US" sz="4800" dirty="0">
                <a:latin typeface="Yanone Kaffeesatz" pitchFamily="2" charset="0"/>
              </a:rPr>
              <a:t>Disease Transmission Modeling</a:t>
            </a:r>
            <a:endParaRPr lang="en-US" sz="4400" dirty="0">
              <a:latin typeface="Yanone Kaffeesatz" pitchFamily="2" charset="0"/>
            </a:endParaRPr>
          </a:p>
        </p:txBody>
      </p:sp>
      <p:sp>
        <p:nvSpPr>
          <p:cNvPr id="3" name="Subtitle 2">
            <a:extLst>
              <a:ext uri="{FF2B5EF4-FFF2-40B4-BE49-F238E27FC236}">
                <a16:creationId xmlns:a16="http://schemas.microsoft.com/office/drawing/2014/main" id="{73F3FEB2-2A90-A942-A549-5A9679298607}"/>
              </a:ext>
            </a:extLst>
          </p:cNvPr>
          <p:cNvSpPr>
            <a:spLocks noGrp="1"/>
          </p:cNvSpPr>
          <p:nvPr>
            <p:ph type="subTitle" idx="1"/>
          </p:nvPr>
        </p:nvSpPr>
        <p:spPr>
          <a:xfrm>
            <a:off x="1524000" y="3761477"/>
            <a:ext cx="9144000" cy="2437617"/>
          </a:xfrm>
        </p:spPr>
        <p:txBody>
          <a:bodyPr>
            <a:noAutofit/>
          </a:bodyPr>
          <a:lstStyle/>
          <a:p>
            <a:pPr>
              <a:lnSpc>
                <a:spcPct val="150000"/>
              </a:lnSpc>
            </a:pPr>
            <a:r>
              <a:rPr lang="ko-KR" altLang="en-US" sz="3200" dirty="0">
                <a:latin typeface="나눔고딕" panose="020D0604000000000000" pitchFamily="50" charset="-127"/>
                <a:ea typeface="나눔고딕" panose="020D0604000000000000" pitchFamily="50" charset="-127"/>
              </a:rPr>
              <a:t>한국보건정보통계학회 춘계연수교육</a:t>
            </a:r>
            <a:endParaRPr lang="en-US" altLang="ko-KR" sz="3200" dirty="0">
              <a:latin typeface="나눔고딕" panose="020D0604000000000000" pitchFamily="50" charset="-127"/>
              <a:ea typeface="나눔고딕" panose="020D0604000000000000" pitchFamily="50" charset="-127"/>
            </a:endParaRPr>
          </a:p>
          <a:p>
            <a:pPr>
              <a:lnSpc>
                <a:spcPct val="150000"/>
              </a:lnSpc>
            </a:pPr>
            <a:r>
              <a:rPr lang="ko-KR" altLang="en-US" sz="3200" dirty="0">
                <a:latin typeface="나눔고딕" panose="020D0604000000000000" pitchFamily="50" charset="-127"/>
                <a:ea typeface="나눔고딕" panose="020D0604000000000000" pitchFamily="50" charset="-127"/>
              </a:rPr>
              <a:t>김종훈</a:t>
            </a:r>
            <a:endParaRPr lang="en-US" altLang="ko-KR" sz="3200" dirty="0">
              <a:latin typeface="나눔고딕" panose="020D0604000000000000" pitchFamily="50" charset="-127"/>
              <a:ea typeface="나눔고딕" panose="020D0604000000000000" pitchFamily="50" charset="-127"/>
            </a:endParaRPr>
          </a:p>
          <a:p>
            <a:pPr>
              <a:lnSpc>
                <a:spcPct val="150000"/>
              </a:lnSpc>
            </a:pPr>
            <a:r>
              <a:rPr lang="en-US" sz="2800" dirty="0">
                <a:latin typeface="Yanone Kaffeesatz" pitchFamily="2" charset="0"/>
              </a:rPr>
              <a:t>11 June 2021</a:t>
            </a:r>
          </a:p>
        </p:txBody>
      </p:sp>
    </p:spTree>
    <p:extLst>
      <p:ext uri="{BB962C8B-B14F-4D97-AF65-F5344CB8AC3E}">
        <p14:creationId xmlns:p14="http://schemas.microsoft.com/office/powerpoint/2010/main" val="1651854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DBCEE1F-4043-4FB3-B7C1-8C42771E94B8}"/>
              </a:ext>
            </a:extLst>
          </p:cNvPr>
          <p:cNvGrpSpPr/>
          <p:nvPr/>
        </p:nvGrpSpPr>
        <p:grpSpPr>
          <a:xfrm>
            <a:off x="910695" y="1989932"/>
            <a:ext cx="4519439" cy="4265939"/>
            <a:chOff x="6846405" y="1906958"/>
            <a:chExt cx="5045333" cy="4660995"/>
          </a:xfrm>
        </p:grpSpPr>
        <p:pic>
          <p:nvPicPr>
            <p:cNvPr id="11" name="Picture 2">
              <a:extLst>
                <a:ext uri="{FF2B5EF4-FFF2-40B4-BE49-F238E27FC236}">
                  <a16:creationId xmlns:a16="http://schemas.microsoft.com/office/drawing/2014/main" id="{FB71E8E3-7B4C-4103-9C0C-9FDE68A6C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405" y="2017156"/>
              <a:ext cx="4271739" cy="4550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a:extLst>
                <a:ext uri="{FF2B5EF4-FFF2-40B4-BE49-F238E27FC236}">
                  <a16:creationId xmlns:a16="http://schemas.microsoft.com/office/drawing/2014/main" id="{F6B2DB97-CDD3-4043-B63D-7BD4763C3FD5}"/>
                </a:ext>
              </a:extLst>
            </p:cNvPr>
            <p:cNvSpPr/>
            <p:nvPr/>
          </p:nvSpPr>
          <p:spPr>
            <a:xfrm>
              <a:off x="7493000" y="1906958"/>
              <a:ext cx="1231900" cy="3490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354B4CF-D30A-4DEF-909A-8F2799BC6566}"/>
                </a:ext>
              </a:extLst>
            </p:cNvPr>
            <p:cNvSpPr/>
            <p:nvPr/>
          </p:nvSpPr>
          <p:spPr>
            <a:xfrm>
              <a:off x="10248900" y="2086391"/>
              <a:ext cx="1373716" cy="3490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272AF2-6AE3-4114-A5FB-CC38B918FE5D}"/>
                </a:ext>
              </a:extLst>
            </p:cNvPr>
            <p:cNvSpPr/>
            <p:nvPr/>
          </p:nvSpPr>
          <p:spPr>
            <a:xfrm>
              <a:off x="9283700" y="2289591"/>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7BD4DE-7E14-468F-BF30-4FE444D98BF7}"/>
                </a:ext>
              </a:extLst>
            </p:cNvPr>
            <p:cNvSpPr/>
            <p:nvPr/>
          </p:nvSpPr>
          <p:spPr>
            <a:xfrm>
              <a:off x="7607300" y="2162591"/>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68035E-6AF6-497E-8930-0E42FA50BCAF}"/>
                </a:ext>
              </a:extLst>
            </p:cNvPr>
            <p:cNvSpPr/>
            <p:nvPr/>
          </p:nvSpPr>
          <p:spPr>
            <a:xfrm>
              <a:off x="9819570" y="3597970"/>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94218-416F-4771-ACC6-49E4AB724D38}"/>
                </a:ext>
              </a:extLst>
            </p:cNvPr>
            <p:cNvSpPr/>
            <p:nvPr/>
          </p:nvSpPr>
          <p:spPr>
            <a:xfrm>
              <a:off x="10883899" y="4177721"/>
              <a:ext cx="1007839"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207919F-4D11-452B-80AD-9201CBBB379C}"/>
              </a:ext>
            </a:extLst>
          </p:cNvPr>
          <p:cNvSpPr txBox="1"/>
          <p:nvPr/>
        </p:nvSpPr>
        <p:spPr>
          <a:xfrm>
            <a:off x="6109733" y="1822625"/>
            <a:ext cx="4405830" cy="2067233"/>
          </a:xfrm>
          <a:prstGeom prst="rect">
            <a:avLst/>
          </a:prstGeom>
          <a:noFill/>
        </p:spPr>
        <p:txBody>
          <a:bodyPr wrap="square" rtlCol="0">
            <a:spAutoFit/>
          </a:bodyPr>
          <a:lstStyle/>
          <a:p>
            <a:pPr marL="342900" indent="-342900">
              <a:spcAft>
                <a:spcPts val="1000"/>
              </a:spcAft>
              <a:buFont typeface="Arial" panose="020B0604020202020204" pitchFamily="34" charset="0"/>
              <a:buChar char="•"/>
            </a:pPr>
            <a:r>
              <a:rPr lang="en-US" altLang="ko-KR" sz="2000" dirty="0">
                <a:latin typeface="Calibri" panose="020F0502020204030204" pitchFamily="34" charset="0"/>
                <a:ea typeface="ＭＳ Ｐゴシック" pitchFamily="34" charset="-128"/>
                <a:cs typeface="Calibri" panose="020F0502020204030204" pitchFamily="34" charset="0"/>
              </a:rPr>
              <a:t>No. of newly infected persons increase because there are sufficient number of susceptibles for each infectious person to infect &gt;</a:t>
            </a:r>
            <a:r>
              <a:rPr lang="en-US" altLang="ko-KR" sz="2000" dirty="0">
                <a:latin typeface="Calibri" panose="020F0502020204030204" pitchFamily="34" charset="0"/>
                <a:ea typeface="Roboto" panose="02000000000000000000" pitchFamily="2" charset="0"/>
                <a:cs typeface="Calibri" panose="020F0502020204030204" pitchFamily="34" charset="0"/>
              </a:rPr>
              <a:t>1</a:t>
            </a:r>
            <a:r>
              <a:rPr lang="en-US" altLang="ko-KR" sz="2000" dirty="0">
                <a:latin typeface="Calibri" panose="020F0502020204030204" pitchFamily="34" charset="0"/>
                <a:ea typeface="ＭＳ Ｐゴシック" pitchFamily="34" charset="-128"/>
                <a:cs typeface="Calibri" panose="020F0502020204030204" pitchFamily="34" charset="0"/>
              </a:rPr>
              <a:t> other people.</a:t>
            </a:r>
          </a:p>
          <a:p>
            <a:pPr>
              <a:spcBef>
                <a:spcPts val="0"/>
              </a:spcBef>
              <a:spcAft>
                <a:spcPts val="1000"/>
              </a:spcAft>
              <a:buFont typeface="Wingdings" panose="05000000000000000000" pitchFamily="2" charset="2"/>
              <a:buChar char="§"/>
            </a:pPr>
            <a:endParaRPr lang="en-US" altLang="ko-KR" sz="2000" dirty="0">
              <a:latin typeface="Gill Sans MT" panose="020B0502020104020203" pitchFamily="34" charset="0"/>
              <a:ea typeface="ＭＳ Ｐゴシック" pitchFamily="34" charset="-128"/>
            </a:endParaRPr>
          </a:p>
        </p:txBody>
      </p:sp>
      <p:sp>
        <p:nvSpPr>
          <p:cNvPr id="4" name="TextBox 3">
            <a:extLst>
              <a:ext uri="{FF2B5EF4-FFF2-40B4-BE49-F238E27FC236}">
                <a16:creationId xmlns:a16="http://schemas.microsoft.com/office/drawing/2014/main" id="{189FFAC5-5B60-4467-86E8-6CDE0A92EEC6}"/>
              </a:ext>
            </a:extLst>
          </p:cNvPr>
          <p:cNvSpPr txBox="1"/>
          <p:nvPr/>
        </p:nvSpPr>
        <p:spPr>
          <a:xfrm>
            <a:off x="6109733" y="3444934"/>
            <a:ext cx="4405830" cy="2682786"/>
          </a:xfrm>
          <a:prstGeom prst="rect">
            <a:avLst/>
          </a:prstGeom>
          <a:noFill/>
        </p:spPr>
        <p:txBody>
          <a:bodyPr wrap="square" rtlCol="0">
            <a:spAutoFit/>
          </a:bodyPr>
          <a:lstStyle/>
          <a:p>
            <a:pPr marL="342900" indent="-342900">
              <a:spcAft>
                <a:spcPts val="1000"/>
              </a:spcAft>
              <a:buFont typeface="Arial" panose="020B0604020202020204" pitchFamily="34" charset="0"/>
              <a:buChar char="•"/>
            </a:pPr>
            <a:r>
              <a:rPr lang="en-US" altLang="ko-KR" sz="2000" dirty="0">
                <a:latin typeface="Calibri" panose="020F0502020204030204" pitchFamily="34" charset="0"/>
                <a:ea typeface="ＭＳ Ｐゴシック" pitchFamily="34" charset="-128"/>
                <a:cs typeface="Calibri" panose="020F0502020204030204" pitchFamily="34" charset="0"/>
              </a:rPr>
              <a:t>Proportion of susceptible people (</a:t>
            </a:r>
            <a:r>
              <a:rPr lang="en-US" altLang="ko-KR" sz="2000" i="1" dirty="0">
                <a:latin typeface="Calibri" panose="020F0502020204030204" pitchFamily="34" charset="0"/>
                <a:ea typeface="ＭＳ Ｐゴシック" pitchFamily="34" charset="-128"/>
                <a:cs typeface="Calibri" panose="020F0502020204030204" pitchFamily="34" charset="0"/>
              </a:rPr>
              <a:t>S</a:t>
            </a:r>
            <a:r>
              <a:rPr lang="en-US" altLang="ko-KR" sz="2000" dirty="0">
                <a:latin typeface="Calibri" panose="020F0502020204030204" pitchFamily="34" charset="0"/>
                <a:ea typeface="ＭＳ Ｐゴシック" pitchFamily="34" charset="-128"/>
                <a:cs typeface="Calibri" panose="020F0502020204030204" pitchFamily="34" charset="0"/>
              </a:rPr>
              <a:t>) decreases over time. Once </a:t>
            </a:r>
            <a:r>
              <a:rPr lang="en-US" altLang="ko-KR" sz="2000" i="1" dirty="0">
                <a:latin typeface="Calibri" panose="020F0502020204030204" pitchFamily="34" charset="0"/>
                <a:ea typeface="ＭＳ Ｐゴシック" pitchFamily="34" charset="-128"/>
                <a:cs typeface="Calibri" panose="020F0502020204030204" pitchFamily="34" charset="0"/>
              </a:rPr>
              <a:t>S</a:t>
            </a:r>
            <a:r>
              <a:rPr lang="en-US" altLang="ko-KR" sz="2000" dirty="0">
                <a:latin typeface="Calibri" panose="020F0502020204030204" pitchFamily="34" charset="0"/>
                <a:ea typeface="ＭＳ Ｐゴシック" pitchFamily="34" charset="-128"/>
                <a:cs typeface="Calibri" panose="020F0502020204030204" pitchFamily="34" charset="0"/>
              </a:rPr>
              <a:t> is sufficiently low, each infectious person generates &lt;</a:t>
            </a:r>
            <a:r>
              <a:rPr lang="en-US" altLang="ko-KR" sz="2000" dirty="0">
                <a:latin typeface="Calibri" panose="020F0502020204030204" pitchFamily="34" charset="0"/>
                <a:ea typeface="Roboto" panose="02000000000000000000" pitchFamily="2" charset="0"/>
                <a:cs typeface="Calibri" panose="020F0502020204030204" pitchFamily="34" charset="0"/>
              </a:rPr>
              <a:t>1</a:t>
            </a:r>
            <a:r>
              <a:rPr lang="en-US" altLang="ko-KR" sz="2000" dirty="0">
                <a:latin typeface="Calibri" panose="020F0502020204030204" pitchFamily="34" charset="0"/>
                <a:ea typeface="ＭＳ Ｐゴシック" pitchFamily="34" charset="-128"/>
                <a:cs typeface="Calibri" panose="020F0502020204030204" pitchFamily="34" charset="0"/>
              </a:rPr>
              <a:t> new infection and thus no. of infectious people starts to decrease while infected people recover.</a:t>
            </a:r>
          </a:p>
          <a:p>
            <a:pPr>
              <a:spcBef>
                <a:spcPts val="0"/>
              </a:spcBef>
              <a:spcAft>
                <a:spcPts val="1000"/>
              </a:spcAft>
            </a:pPr>
            <a:endParaRPr lang="en-US" altLang="ko-KR" sz="2000" dirty="0">
              <a:latin typeface="Calibri" panose="020F0502020204030204" pitchFamily="34" charset="0"/>
              <a:ea typeface="ＭＳ Ｐゴシック" pitchFamily="34" charset="-128"/>
              <a:cs typeface="Calibri" panose="020F0502020204030204" pitchFamily="34" charset="0"/>
            </a:endParaRPr>
          </a:p>
        </p:txBody>
      </p:sp>
      <p:sp>
        <p:nvSpPr>
          <p:cNvPr id="8" name="Rectangle 7">
            <a:extLst>
              <a:ext uri="{FF2B5EF4-FFF2-40B4-BE49-F238E27FC236}">
                <a16:creationId xmlns:a16="http://schemas.microsoft.com/office/drawing/2014/main" id="{89C403DB-FDD6-4D4B-9233-87C200AB8D60}"/>
              </a:ext>
            </a:extLst>
          </p:cNvPr>
          <p:cNvSpPr/>
          <p:nvPr/>
        </p:nvSpPr>
        <p:spPr>
          <a:xfrm>
            <a:off x="2809762" y="1719587"/>
            <a:ext cx="2003486" cy="4550797"/>
          </a:xfrm>
          <a:prstGeom prst="rect">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06C263-0C6F-4771-AB95-D2DD657DB2DF}"/>
              </a:ext>
            </a:extLst>
          </p:cNvPr>
          <p:cNvSpPr/>
          <p:nvPr/>
        </p:nvSpPr>
        <p:spPr>
          <a:xfrm>
            <a:off x="1116972" y="1705074"/>
            <a:ext cx="1919845" cy="4550797"/>
          </a:xfrm>
          <a:prstGeom prst="rect">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D146ABC-4EA0-4FE7-803E-199159B9DCD0}"/>
              </a:ext>
            </a:extLst>
          </p:cNvPr>
          <p:cNvSpPr txBox="1">
            <a:spLocks/>
          </p:cNvSpPr>
          <p:nvPr/>
        </p:nvSpPr>
        <p:spPr>
          <a:xfrm>
            <a:off x="1100703" y="162492"/>
            <a:ext cx="10018059"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4A628"/>
                </a:solidFill>
                <a:latin typeface="Yanone Kaffeesatz"/>
              </a:rPr>
              <a:t>2009 H1N1 (swine flu) outbreak in New York</a:t>
            </a:r>
          </a:p>
        </p:txBody>
      </p:sp>
    </p:spTree>
    <p:extLst>
      <p:ext uri="{BB962C8B-B14F-4D97-AF65-F5344CB8AC3E}">
        <p14:creationId xmlns:p14="http://schemas.microsoft.com/office/powerpoint/2010/main" val="353544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CF7A-7EDD-4C14-97B5-6C9796D7EDC9}"/>
              </a:ext>
            </a:extLst>
          </p:cNvPr>
          <p:cNvSpPr txBox="1">
            <a:spLocks/>
          </p:cNvSpPr>
          <p:nvPr/>
        </p:nvSpPr>
        <p:spPr>
          <a:xfrm>
            <a:off x="695325" y="163047"/>
            <a:ext cx="10988675"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4A628"/>
                </a:solidFill>
                <a:latin typeface="Yanone Kaffeesatz"/>
              </a:rPr>
              <a:t>SIR model for the 2009 H1N1 (swine flu) outbreak in New York </a:t>
            </a:r>
          </a:p>
        </p:txBody>
      </p:sp>
      <p:pic>
        <p:nvPicPr>
          <p:cNvPr id="4" name="Picture 3" descr="Chart, histogram&#10;&#10;Description automatically generated">
            <a:extLst>
              <a:ext uri="{FF2B5EF4-FFF2-40B4-BE49-F238E27FC236}">
                <a16:creationId xmlns:a16="http://schemas.microsoft.com/office/drawing/2014/main" id="{389C0849-1FEF-48A2-B7DF-92BC21FB8775}"/>
              </a:ext>
            </a:extLst>
          </p:cNvPr>
          <p:cNvPicPr>
            <a:picLocks noChangeAspect="1"/>
          </p:cNvPicPr>
          <p:nvPr/>
        </p:nvPicPr>
        <p:blipFill>
          <a:blip r:embed="rId2"/>
          <a:stretch>
            <a:fillRect/>
          </a:stretch>
        </p:blipFill>
        <p:spPr>
          <a:xfrm>
            <a:off x="3425370" y="1374495"/>
            <a:ext cx="5364000" cy="5364000"/>
          </a:xfrm>
          <a:prstGeom prst="rect">
            <a:avLst/>
          </a:prstGeom>
        </p:spPr>
      </p:pic>
    </p:spTree>
    <p:extLst>
      <p:ext uri="{BB962C8B-B14F-4D97-AF65-F5344CB8AC3E}">
        <p14:creationId xmlns:p14="http://schemas.microsoft.com/office/powerpoint/2010/main" val="2941666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0D1-2864-1245-88D5-573028C9B2F6}"/>
              </a:ext>
            </a:extLst>
          </p:cNvPr>
          <p:cNvSpPr>
            <a:spLocks noGrp="1"/>
          </p:cNvSpPr>
          <p:nvPr>
            <p:ph type="title" idx="4294967295"/>
          </p:nvPr>
        </p:nvSpPr>
        <p:spPr>
          <a:xfrm>
            <a:off x="1042432" y="159313"/>
            <a:ext cx="10167937" cy="1179513"/>
          </a:xfrm>
        </p:spPr>
        <p:txBody>
          <a:bodyPr>
            <a:normAutofit/>
          </a:bodyPr>
          <a:lstStyle/>
          <a:p>
            <a:r>
              <a:rPr lang="en-US" dirty="0">
                <a:solidFill>
                  <a:srgbClr val="F4950A"/>
                </a:solidFill>
                <a:latin typeface="Yanone Kaffeesatz"/>
              </a:rPr>
              <a:t>Scientific modeling</a:t>
            </a:r>
          </a:p>
        </p:txBody>
      </p:sp>
      <p:sp>
        <p:nvSpPr>
          <p:cNvPr id="16" name="TextBox 15">
            <a:extLst>
              <a:ext uri="{FF2B5EF4-FFF2-40B4-BE49-F238E27FC236}">
                <a16:creationId xmlns:a16="http://schemas.microsoft.com/office/drawing/2014/main" id="{8654FF5C-280F-4DBB-B5F8-C24C8F619B49}"/>
              </a:ext>
            </a:extLst>
          </p:cNvPr>
          <p:cNvSpPr txBox="1"/>
          <p:nvPr/>
        </p:nvSpPr>
        <p:spPr>
          <a:xfrm>
            <a:off x="818680" y="1923185"/>
            <a:ext cx="10668722" cy="335906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Making a particular part or feature of the world easier to </a:t>
            </a:r>
            <a:r>
              <a:rPr lang="en-US" sz="2400" b="1" dirty="0">
                <a:latin typeface="Calibri" panose="020F0502020204030204" pitchFamily="34" charset="0"/>
                <a:ea typeface="Roboto" panose="02000000000000000000" pitchFamily="2" charset="0"/>
                <a:cs typeface="Calibri" panose="020F0502020204030204" pitchFamily="34" charset="0"/>
              </a:rPr>
              <a:t>understand</a:t>
            </a:r>
            <a:r>
              <a:rPr lang="en-US" sz="2400" dirty="0">
                <a:latin typeface="Calibri" panose="020F0502020204030204" pitchFamily="34" charset="0"/>
                <a:ea typeface="Roboto" panose="02000000000000000000" pitchFamily="2" charset="0"/>
                <a:cs typeface="Calibri" panose="020F0502020204030204" pitchFamily="34" charset="0"/>
              </a:rPr>
              <a:t>, </a:t>
            </a:r>
            <a:r>
              <a:rPr lang="en-US" sz="2400" b="1" dirty="0">
                <a:latin typeface="Calibri" panose="020F0502020204030204" pitchFamily="34" charset="0"/>
                <a:ea typeface="Roboto" panose="02000000000000000000" pitchFamily="2" charset="0"/>
                <a:cs typeface="Calibri" panose="020F0502020204030204" pitchFamily="34" charset="0"/>
              </a:rPr>
              <a:t>define</a:t>
            </a:r>
            <a:r>
              <a:rPr lang="en-US" sz="2400" dirty="0">
                <a:latin typeface="Calibri" panose="020F0502020204030204" pitchFamily="34" charset="0"/>
                <a:ea typeface="Roboto" panose="02000000000000000000" pitchFamily="2" charset="0"/>
                <a:cs typeface="Calibri" panose="020F0502020204030204" pitchFamily="34" charset="0"/>
              </a:rPr>
              <a:t>, </a:t>
            </a:r>
            <a:r>
              <a:rPr lang="en-US" sz="2400" b="1" dirty="0">
                <a:latin typeface="Calibri" panose="020F0502020204030204" pitchFamily="34" charset="0"/>
                <a:ea typeface="Roboto" panose="02000000000000000000" pitchFamily="2" charset="0"/>
                <a:cs typeface="Calibri" panose="020F0502020204030204" pitchFamily="34" charset="0"/>
              </a:rPr>
              <a:t>quantify</a:t>
            </a:r>
            <a:r>
              <a:rPr lang="en-US" sz="2400" dirty="0">
                <a:latin typeface="Calibri" panose="020F0502020204030204" pitchFamily="34" charset="0"/>
                <a:ea typeface="Roboto" panose="02000000000000000000" pitchFamily="2" charset="0"/>
                <a:cs typeface="Calibri" panose="020F0502020204030204" pitchFamily="34" charset="0"/>
              </a:rPr>
              <a:t>, </a:t>
            </a:r>
            <a:r>
              <a:rPr lang="en-US" sz="2400" b="1" dirty="0">
                <a:latin typeface="Calibri" panose="020F0502020204030204" pitchFamily="34" charset="0"/>
                <a:ea typeface="Roboto" panose="02000000000000000000" pitchFamily="2" charset="0"/>
                <a:cs typeface="Calibri" panose="020F0502020204030204" pitchFamily="34" charset="0"/>
              </a:rPr>
              <a:t>visualize</a:t>
            </a:r>
            <a:r>
              <a:rPr lang="en-US" sz="2400" dirty="0">
                <a:latin typeface="Calibri" panose="020F0502020204030204" pitchFamily="34" charset="0"/>
                <a:ea typeface="Roboto" panose="02000000000000000000" pitchFamily="2" charset="0"/>
                <a:cs typeface="Calibri" panose="020F0502020204030204" pitchFamily="34" charset="0"/>
              </a:rPr>
              <a:t>, or </a:t>
            </a:r>
            <a:r>
              <a:rPr lang="en-US" sz="2400" b="1" dirty="0">
                <a:latin typeface="Calibri" panose="020F0502020204030204" pitchFamily="34" charset="0"/>
                <a:ea typeface="Roboto" panose="02000000000000000000" pitchFamily="2" charset="0"/>
                <a:cs typeface="Calibri" panose="020F0502020204030204" pitchFamily="34" charset="0"/>
              </a:rPr>
              <a:t>simulate</a:t>
            </a:r>
            <a:r>
              <a:rPr lang="en-US" sz="2400" dirty="0">
                <a:latin typeface="Calibri" panose="020F0502020204030204" pitchFamily="34" charset="0"/>
                <a:ea typeface="Roboto" panose="02000000000000000000" pitchFamily="2" charset="0"/>
                <a:cs typeface="Calibri" panose="020F0502020204030204" pitchFamily="34" charset="0"/>
              </a:rPr>
              <a:t> (Scientific modelling, </a:t>
            </a:r>
            <a:r>
              <a:rPr lang="en-US" sz="2400" i="1" dirty="0">
                <a:latin typeface="Calibri" panose="020F0502020204030204" pitchFamily="34" charset="0"/>
                <a:ea typeface="Roboto" panose="02000000000000000000" pitchFamily="2" charset="0"/>
                <a:cs typeface="Calibri" panose="020F0502020204030204" pitchFamily="34" charset="0"/>
              </a:rPr>
              <a:t>Wikipedia</a:t>
            </a:r>
            <a:r>
              <a:rPr lang="en-US" sz="2400" dirty="0">
                <a:latin typeface="Calibri" panose="020F0502020204030204" pitchFamily="34" charset="0"/>
                <a:ea typeface="Roboto" panose="02000000000000000000" pitchFamily="2" charset="0"/>
                <a:cs typeface="Calibri" panose="020F0502020204030204" pitchFamily="34" charset="0"/>
              </a:rPr>
              <a:t>) </a:t>
            </a:r>
          </a:p>
          <a:p>
            <a:pPr marL="342900" indent="-342900">
              <a:lnSpc>
                <a:spcPct val="1500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Doing so by referencing it to </a:t>
            </a:r>
            <a:r>
              <a:rPr lang="en-US" sz="2400" b="1" dirty="0">
                <a:latin typeface="Calibri" panose="020F0502020204030204" pitchFamily="34" charset="0"/>
                <a:ea typeface="Roboto" panose="02000000000000000000" pitchFamily="2" charset="0"/>
                <a:cs typeface="Calibri" panose="020F0502020204030204" pitchFamily="34" charset="0"/>
              </a:rPr>
              <a:t>commonly accepted knowledge</a:t>
            </a:r>
            <a:r>
              <a:rPr lang="en-US" sz="2400" dirty="0">
                <a:latin typeface="Calibri" panose="020F0502020204030204" pitchFamily="34" charset="0"/>
                <a:ea typeface="Roboto" panose="02000000000000000000" pitchFamily="2" charset="0"/>
                <a:cs typeface="Calibri" panose="020F0502020204030204" pitchFamily="34" charset="0"/>
              </a:rPr>
              <a:t> </a:t>
            </a:r>
          </a:p>
          <a:p>
            <a:pPr marL="342900" indent="-342900">
              <a:lnSpc>
                <a:spcPct val="1500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Different types of models for different aims (e.g., </a:t>
            </a:r>
            <a:r>
              <a:rPr lang="en-US" sz="2400" b="1" dirty="0">
                <a:latin typeface="Calibri" panose="020F0502020204030204" pitchFamily="34" charset="0"/>
                <a:ea typeface="Roboto" panose="02000000000000000000" pitchFamily="2" charset="0"/>
                <a:cs typeface="Calibri" panose="020F0502020204030204" pitchFamily="34" charset="0"/>
              </a:rPr>
              <a:t>conceptual</a:t>
            </a:r>
            <a:r>
              <a:rPr lang="en-US" sz="2400" dirty="0">
                <a:latin typeface="Calibri" panose="020F0502020204030204" pitchFamily="34" charset="0"/>
                <a:ea typeface="Roboto" panose="02000000000000000000" pitchFamily="2" charset="0"/>
                <a:cs typeface="Calibri" panose="020F0502020204030204" pitchFamily="34" charset="0"/>
              </a:rPr>
              <a:t> models to better understand and </a:t>
            </a:r>
            <a:r>
              <a:rPr lang="en-US" sz="2400" b="1" dirty="0">
                <a:latin typeface="Calibri" panose="020F0502020204030204" pitchFamily="34" charset="0"/>
                <a:ea typeface="Roboto" panose="02000000000000000000" pitchFamily="2" charset="0"/>
                <a:cs typeface="Calibri" panose="020F0502020204030204" pitchFamily="34" charset="0"/>
              </a:rPr>
              <a:t>mathematical</a:t>
            </a:r>
            <a:r>
              <a:rPr lang="en-US" sz="2400" dirty="0">
                <a:latin typeface="Calibri" panose="020F0502020204030204" pitchFamily="34" charset="0"/>
                <a:ea typeface="Roboto" panose="02000000000000000000" pitchFamily="2" charset="0"/>
                <a:cs typeface="Calibri" panose="020F0502020204030204" pitchFamily="34" charset="0"/>
              </a:rPr>
              <a:t> models to quantify)</a:t>
            </a:r>
          </a:p>
          <a:p>
            <a:pPr marL="342900" indent="-342900">
              <a:lnSpc>
                <a:spcPct val="1500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Mathematical model for the transmission of a disease</a:t>
            </a:r>
          </a:p>
        </p:txBody>
      </p:sp>
    </p:spTree>
    <p:extLst>
      <p:ext uri="{BB962C8B-B14F-4D97-AF65-F5344CB8AC3E}">
        <p14:creationId xmlns:p14="http://schemas.microsoft.com/office/powerpoint/2010/main" val="3547488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167937"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rgbClr val="F4950A"/>
                </a:solidFill>
                <a:latin typeface="Yanone Kaffeesatz"/>
              </a:rPr>
              <a:t>Modeling philosophy</a:t>
            </a:r>
            <a:endParaRPr lang="en-US" dirty="0">
              <a:solidFill>
                <a:srgbClr val="F4950A"/>
              </a:solidFill>
              <a:latin typeface="Yanone Kaffeesatz"/>
            </a:endParaRPr>
          </a:p>
        </p:txBody>
      </p:sp>
      <p:sp>
        <p:nvSpPr>
          <p:cNvPr id="4" name="TextBox 3">
            <a:extLst>
              <a:ext uri="{FF2B5EF4-FFF2-40B4-BE49-F238E27FC236}">
                <a16:creationId xmlns:a16="http://schemas.microsoft.com/office/drawing/2014/main" id="{7901F4FD-407C-4DD3-B594-51B11E694044}"/>
              </a:ext>
            </a:extLst>
          </p:cNvPr>
          <p:cNvSpPr txBox="1"/>
          <p:nvPr/>
        </p:nvSpPr>
        <p:spPr>
          <a:xfrm>
            <a:off x="1089214" y="1356898"/>
            <a:ext cx="10139080" cy="1463862"/>
          </a:xfrm>
          <a:prstGeom prst="rect">
            <a:avLst/>
          </a:prstGeom>
          <a:noFill/>
        </p:spPr>
        <p:txBody>
          <a:bodyPr wrap="square">
            <a:spAutoFit/>
          </a:bodyPr>
          <a:lstStyle/>
          <a:p>
            <a:pPr>
              <a:lnSpc>
                <a:spcPct val="200000"/>
              </a:lnSpc>
            </a:pPr>
            <a:r>
              <a:rPr lang="en-US" sz="2400" i="1" dirty="0">
                <a:latin typeface="Arial" panose="020B0604020202020204" pitchFamily="34" charset="0"/>
                <a:cs typeface="Arial" panose="020B0604020202020204" pitchFamily="34" charset="0"/>
              </a:rPr>
              <a:t>"All models are wrong, but some are useful."</a:t>
            </a:r>
          </a:p>
          <a:p>
            <a:pPr>
              <a:lnSpc>
                <a:spcPct val="200000"/>
              </a:lnSpc>
            </a:pPr>
            <a:r>
              <a:rPr lang="en-US" sz="2400" dirty="0">
                <a:latin typeface="Arial" panose="020B0604020202020204" pitchFamily="34" charset="0"/>
                <a:cs typeface="Arial" panose="020B0604020202020204" pitchFamily="34" charset="0"/>
              </a:rPr>
              <a:t>--- George Box (1976) Science and statistics</a:t>
            </a:r>
            <a:endParaRPr lang="en-US" dirty="0"/>
          </a:p>
        </p:txBody>
      </p:sp>
      <p:sp>
        <p:nvSpPr>
          <p:cNvPr id="6" name="TextBox 5">
            <a:extLst>
              <a:ext uri="{FF2B5EF4-FFF2-40B4-BE49-F238E27FC236}">
                <a16:creationId xmlns:a16="http://schemas.microsoft.com/office/drawing/2014/main" id="{F44885A1-74EF-4AFF-957C-DE2D94B1D61B}"/>
              </a:ext>
            </a:extLst>
          </p:cNvPr>
          <p:cNvSpPr txBox="1"/>
          <p:nvPr/>
        </p:nvSpPr>
        <p:spPr>
          <a:xfrm>
            <a:off x="1015538" y="3429000"/>
            <a:ext cx="10167937" cy="1463862"/>
          </a:xfrm>
          <a:prstGeom prst="rect">
            <a:avLst/>
          </a:prstGeom>
          <a:noFill/>
        </p:spPr>
        <p:txBody>
          <a:bodyPr wrap="square">
            <a:spAutoFit/>
          </a:bodyPr>
          <a:lstStyle/>
          <a:p>
            <a:pPr>
              <a:lnSpc>
                <a:spcPct val="200000"/>
              </a:lnSpc>
            </a:pPr>
            <a:r>
              <a:rPr lang="en-US" sz="2400" i="1" dirty="0">
                <a:latin typeface="Arial" panose="020B0604020202020204" pitchFamily="34" charset="0"/>
                <a:cs typeface="Arial" panose="020B0604020202020204" pitchFamily="34" charset="0"/>
              </a:rPr>
              <a:t>“Everything should be made as simple as possible, but no simpler.”</a:t>
            </a:r>
          </a:p>
          <a:p>
            <a:pPr>
              <a:lnSpc>
                <a:spcPct val="200000"/>
              </a:lnSpc>
            </a:pPr>
            <a:r>
              <a:rPr lang="en-US" sz="2400" dirty="0">
                <a:latin typeface="Arial" panose="020B0604020202020204" pitchFamily="34" charset="0"/>
                <a:cs typeface="Arial" panose="020B0604020202020204" pitchFamily="34" charset="0"/>
              </a:rPr>
              <a:t>--- Albert Einstein</a:t>
            </a:r>
            <a:endParaRPr lang="en-US" sz="2400" dirty="0"/>
          </a:p>
        </p:txBody>
      </p:sp>
    </p:spTree>
    <p:extLst>
      <p:ext uri="{BB962C8B-B14F-4D97-AF65-F5344CB8AC3E}">
        <p14:creationId xmlns:p14="http://schemas.microsoft.com/office/powerpoint/2010/main" val="312744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0D1-2864-1245-88D5-573028C9B2F6}"/>
              </a:ext>
            </a:extLst>
          </p:cNvPr>
          <p:cNvSpPr>
            <a:spLocks noGrp="1"/>
          </p:cNvSpPr>
          <p:nvPr>
            <p:ph type="title" idx="4294967295"/>
          </p:nvPr>
        </p:nvSpPr>
        <p:spPr>
          <a:xfrm>
            <a:off x="1042432" y="159313"/>
            <a:ext cx="10167937" cy="1179513"/>
          </a:xfrm>
        </p:spPr>
        <p:txBody>
          <a:bodyPr>
            <a:normAutofit/>
          </a:bodyPr>
          <a:lstStyle/>
          <a:p>
            <a:r>
              <a:rPr lang="en-US" dirty="0">
                <a:solidFill>
                  <a:srgbClr val="F4950A"/>
                </a:solidFill>
                <a:latin typeface="Yanone Kaffeesatz"/>
              </a:rPr>
              <a:t>Mathematical model</a:t>
            </a:r>
          </a:p>
        </p:txBody>
      </p:sp>
      <p:sp>
        <p:nvSpPr>
          <p:cNvPr id="16" name="TextBox 15">
            <a:extLst>
              <a:ext uri="{FF2B5EF4-FFF2-40B4-BE49-F238E27FC236}">
                <a16:creationId xmlns:a16="http://schemas.microsoft.com/office/drawing/2014/main" id="{8654FF5C-280F-4DBB-B5F8-C24C8F619B49}"/>
              </a:ext>
            </a:extLst>
          </p:cNvPr>
          <p:cNvSpPr txBox="1"/>
          <p:nvPr/>
        </p:nvSpPr>
        <p:spPr>
          <a:xfrm>
            <a:off x="981631" y="1988810"/>
            <a:ext cx="10668722" cy="225106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A mathematical model is a description of a system using mathematical concepts and language.</a:t>
            </a:r>
          </a:p>
          <a:p>
            <a:pPr marL="342900" indent="-342900">
              <a:lnSpc>
                <a:spcPct val="1500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A model may help to explain a system and to study the effects of different components, and to make predictions about behavior.</a:t>
            </a:r>
          </a:p>
        </p:txBody>
      </p:sp>
    </p:spTree>
    <p:extLst>
      <p:ext uri="{BB962C8B-B14F-4D97-AF65-F5344CB8AC3E}">
        <p14:creationId xmlns:p14="http://schemas.microsoft.com/office/powerpoint/2010/main" val="4259118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368300" y="145865"/>
            <a:ext cx="11823700"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0" i="0" dirty="0">
                <a:solidFill>
                  <a:srgbClr val="F4A628"/>
                </a:solidFill>
                <a:effectLst/>
                <a:latin typeface="Yanone Kaffeesatz"/>
              </a:rPr>
              <a:t>Susceptible-Infected-Recovered (SIR) model</a:t>
            </a:r>
          </a:p>
        </p:txBody>
      </p:sp>
      <p:pic>
        <p:nvPicPr>
          <p:cNvPr id="5" name="Graphic 4">
            <a:extLst>
              <a:ext uri="{FF2B5EF4-FFF2-40B4-BE49-F238E27FC236}">
                <a16:creationId xmlns:a16="http://schemas.microsoft.com/office/drawing/2014/main" id="{53B90963-E716-4AD7-9D0C-C6EBDABBAC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6911" y="1404933"/>
            <a:ext cx="5760000" cy="2079172"/>
          </a:xfrm>
          <a:prstGeom prst="rect">
            <a:avLst/>
          </a:prstGeom>
        </p:spPr>
      </p:pic>
      <p:sp>
        <p:nvSpPr>
          <p:cNvPr id="18" name="Content Placeholder 3">
            <a:extLst>
              <a:ext uri="{FF2B5EF4-FFF2-40B4-BE49-F238E27FC236}">
                <a16:creationId xmlns:a16="http://schemas.microsoft.com/office/drawing/2014/main" id="{58DD6E8C-7420-4A2A-B99A-9F3276766DE8}"/>
              </a:ext>
            </a:extLst>
          </p:cNvPr>
          <p:cNvSpPr txBox="1">
            <a:spLocks/>
          </p:cNvSpPr>
          <p:nvPr/>
        </p:nvSpPr>
        <p:spPr>
          <a:xfrm>
            <a:off x="330200" y="3784600"/>
            <a:ext cx="11569700" cy="223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latin typeface="Gill Sans MT" panose="020B0502020104020203" pitchFamily="34" charset="0"/>
                <a:ea typeface="Roboto" panose="02000000000000000000" pitchFamily="2" charset="0"/>
              </a:rPr>
              <a:t>Population is divided into three different classes: Susceptible, Infected, and Recovered</a:t>
            </a:r>
            <a:endParaRPr lang="en-US" sz="2400" dirty="0">
              <a:latin typeface="Gill Sans MT" panose="020B0502020104020203" pitchFamily="34" charset="0"/>
              <a:ea typeface="Roboto" panose="02000000000000000000" pitchFamily="2" charset="0"/>
            </a:endParaRPr>
          </a:p>
          <a:p>
            <a:r>
              <a:rPr lang="en-US" altLang="ko-KR" sz="2400" dirty="0">
                <a:latin typeface="Gill Sans MT" panose="020B0502020104020203" pitchFamily="34" charset="0"/>
                <a:ea typeface="Roboto" panose="02000000000000000000" pitchFamily="2" charset="0"/>
              </a:rPr>
              <a:t>The model describes how the number of people in each class changes with time</a:t>
            </a:r>
            <a:endParaRPr lang="en-US" sz="2400" dirty="0">
              <a:latin typeface="Gill Sans MT" panose="020B0502020104020203" pitchFamily="34" charset="0"/>
              <a:ea typeface="Roboto" panose="02000000000000000000" pitchFamily="2" charset="0"/>
            </a:endParaRPr>
          </a:p>
          <a:p>
            <a:r>
              <a:rPr lang="en-US" altLang="ko-KR" sz="2400" dirty="0">
                <a:latin typeface="Gill Sans MT" panose="020B0502020104020203" pitchFamily="34" charset="0"/>
                <a:ea typeface="Roboto" panose="02000000000000000000" pitchFamily="2" charset="0"/>
              </a:rPr>
              <a:t>Each arrow has an associated rate</a:t>
            </a:r>
          </a:p>
          <a:p>
            <a:r>
              <a:rPr lang="en-US" altLang="ko-KR" sz="2400" dirty="0">
                <a:latin typeface="Gill Sans MT" panose="020B0502020104020203" pitchFamily="34" charset="0"/>
                <a:ea typeface="Roboto" panose="02000000000000000000" pitchFamily="2" charset="0"/>
              </a:rPr>
              <a:t>Captures a characteristic growth and decay of the number of infectious individuals</a:t>
            </a:r>
            <a:endParaRPr lang="en-US" sz="2400" dirty="0">
              <a:latin typeface="Gill Sans MT" panose="020B0502020104020203" pitchFamily="34" charset="0"/>
              <a:ea typeface="Roboto" panose="02000000000000000000" pitchFamily="2" charset="0"/>
            </a:endParaRPr>
          </a:p>
        </p:txBody>
      </p:sp>
    </p:spTree>
    <p:extLst>
      <p:ext uri="{BB962C8B-B14F-4D97-AF65-F5344CB8AC3E}">
        <p14:creationId xmlns:p14="http://schemas.microsoft.com/office/powerpoint/2010/main" val="68584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EBD8A-8D74-4329-A973-BE608046D1C3}"/>
              </a:ext>
            </a:extLst>
          </p:cNvPr>
          <p:cNvPicPr>
            <a:picLocks noChangeAspect="1"/>
          </p:cNvPicPr>
          <p:nvPr/>
        </p:nvPicPr>
        <p:blipFill>
          <a:blip r:embed="rId2"/>
          <a:stretch>
            <a:fillRect/>
          </a:stretch>
        </p:blipFill>
        <p:spPr>
          <a:xfrm>
            <a:off x="1052512" y="1884362"/>
            <a:ext cx="10086975" cy="4714875"/>
          </a:xfrm>
          <a:prstGeom prst="rect">
            <a:avLst/>
          </a:prstGeom>
        </p:spPr>
      </p:pic>
      <p:sp>
        <p:nvSpPr>
          <p:cNvPr id="4" name="Title 1">
            <a:extLst>
              <a:ext uri="{FF2B5EF4-FFF2-40B4-BE49-F238E27FC236}">
                <a16:creationId xmlns:a16="http://schemas.microsoft.com/office/drawing/2014/main" id="{05F538A2-14D3-4C98-85E6-7F6C2E382423}"/>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0" i="0" dirty="0">
                <a:solidFill>
                  <a:srgbClr val="F4A628"/>
                </a:solidFill>
                <a:effectLst/>
                <a:latin typeface="Yanone Kaffeesatz"/>
              </a:rPr>
              <a:t>SIR model </a:t>
            </a:r>
            <a:r>
              <a:rPr lang="en-US" altLang="ko-KR" b="0" i="0" dirty="0">
                <a:solidFill>
                  <a:srgbClr val="F4A628"/>
                </a:solidFill>
                <a:effectLst/>
                <a:latin typeface="Yanone Kaffeesatz"/>
              </a:rPr>
              <a:t>(contd.)</a:t>
            </a:r>
            <a:endParaRPr lang="en-US" b="0" i="0" dirty="0">
              <a:solidFill>
                <a:srgbClr val="F4A628"/>
              </a:solidFill>
              <a:effectLst/>
              <a:latin typeface="Yanone Kaffeesatz"/>
            </a:endParaRPr>
          </a:p>
        </p:txBody>
      </p:sp>
      <p:pic>
        <p:nvPicPr>
          <p:cNvPr id="5" name="Graphic 4">
            <a:extLst>
              <a:ext uri="{FF2B5EF4-FFF2-40B4-BE49-F238E27FC236}">
                <a16:creationId xmlns:a16="http://schemas.microsoft.com/office/drawing/2014/main" id="{A46CC6AE-A3F7-4281-887D-35583C1C99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9311" y="342559"/>
            <a:ext cx="3798889" cy="1371275"/>
          </a:xfrm>
          <a:prstGeom prst="rect">
            <a:avLst/>
          </a:prstGeom>
        </p:spPr>
      </p:pic>
    </p:spTree>
    <p:extLst>
      <p:ext uri="{BB962C8B-B14F-4D97-AF65-F5344CB8AC3E}">
        <p14:creationId xmlns:p14="http://schemas.microsoft.com/office/powerpoint/2010/main" val="427652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8083F-4ECE-49EC-9D03-2E673970B144}"/>
              </a:ext>
            </a:extLst>
          </p:cNvPr>
          <p:cNvPicPr>
            <a:picLocks noChangeAspect="1"/>
          </p:cNvPicPr>
          <p:nvPr/>
        </p:nvPicPr>
        <p:blipFill>
          <a:blip r:embed="rId2"/>
          <a:stretch>
            <a:fillRect/>
          </a:stretch>
        </p:blipFill>
        <p:spPr>
          <a:xfrm>
            <a:off x="1055912" y="1917245"/>
            <a:ext cx="8001001" cy="4438650"/>
          </a:xfrm>
          <a:prstGeom prst="rect">
            <a:avLst/>
          </a:prstGeom>
        </p:spPr>
      </p:pic>
      <p:sp>
        <p:nvSpPr>
          <p:cNvPr id="4" name="Title 1">
            <a:extLst>
              <a:ext uri="{FF2B5EF4-FFF2-40B4-BE49-F238E27FC236}">
                <a16:creationId xmlns:a16="http://schemas.microsoft.com/office/drawing/2014/main" id="{563CD13B-4115-4124-8B4D-B62183045179}"/>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Simplest SIR model</a:t>
            </a:r>
            <a:endParaRPr lang="en-US" b="0" i="0" dirty="0">
              <a:solidFill>
                <a:srgbClr val="F4A628"/>
              </a:solidFill>
              <a:effectLst/>
              <a:latin typeface="Yanone Kaffeesatz"/>
            </a:endParaRPr>
          </a:p>
        </p:txBody>
      </p:sp>
      <p:pic>
        <p:nvPicPr>
          <p:cNvPr id="5" name="Graphic 4">
            <a:extLst>
              <a:ext uri="{FF2B5EF4-FFF2-40B4-BE49-F238E27FC236}">
                <a16:creationId xmlns:a16="http://schemas.microsoft.com/office/drawing/2014/main" id="{57D94565-BD69-4CDE-BCE9-DCEF3E30CC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9311" y="342559"/>
            <a:ext cx="3798889" cy="1371275"/>
          </a:xfrm>
          <a:prstGeom prst="rect">
            <a:avLst/>
          </a:prstGeom>
        </p:spPr>
      </p:pic>
    </p:spTree>
    <p:extLst>
      <p:ext uri="{BB962C8B-B14F-4D97-AF65-F5344CB8AC3E}">
        <p14:creationId xmlns:p14="http://schemas.microsoft.com/office/powerpoint/2010/main" val="340828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5BEE8-964D-4DAA-9041-248747DEDA5A}"/>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Basic reproduction number, </a:t>
            </a:r>
            <a:r>
              <a:rPr lang="en-US" altLang="ko-KR" b="0" i="1" dirty="0">
                <a:solidFill>
                  <a:srgbClr val="F4A628"/>
                </a:solidFill>
                <a:effectLst/>
                <a:latin typeface="Yanone Kaffeesatz"/>
              </a:rPr>
              <a:t>R</a:t>
            </a:r>
            <a:r>
              <a:rPr lang="en-US" altLang="ko-KR" b="0" i="0" baseline="-25000" dirty="0">
                <a:solidFill>
                  <a:srgbClr val="F4A628"/>
                </a:solidFill>
                <a:effectLst/>
                <a:latin typeface="Yanone Kaffeesatz"/>
              </a:rPr>
              <a:t>0</a:t>
            </a:r>
            <a:endParaRPr lang="en-US" b="0" i="0" baseline="-25000" dirty="0">
              <a:solidFill>
                <a:srgbClr val="F4A628"/>
              </a:solidFill>
              <a:effectLst/>
              <a:latin typeface="Yanone Kaffeesatz"/>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B8406A9C-F315-4AD2-9A74-E1212A279EB0}"/>
                  </a:ext>
                </a:extLst>
              </p:cNvPr>
              <p:cNvSpPr txBox="1">
                <a:spLocks/>
              </p:cNvSpPr>
              <p:nvPr/>
            </p:nvSpPr>
            <p:spPr>
              <a:xfrm>
                <a:off x="330199" y="1478647"/>
                <a:ext cx="5765801" cy="49722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altLang="ko-KR" sz="2400" dirty="0">
                    <a:latin typeface="Calibri" panose="020F0502020204030204" pitchFamily="34" charset="0"/>
                    <a:cs typeface="Calibri" panose="020F0502020204030204" pitchFamily="34" charset="0"/>
                  </a:rPr>
                  <a:t>The expected number of cases generated by one case in an entirely susceptible population</a:t>
                </a:r>
              </a:p>
              <a:p>
                <a:pPr>
                  <a:lnSpc>
                    <a:spcPct val="150000"/>
                  </a:lnSpc>
                  <a:spcBef>
                    <a:spcPts val="0"/>
                  </a:spcBef>
                </a:pPr>
                <a:r>
                  <a:rPr lang="en-US" altLang="ko-KR" sz="2400" dirty="0">
                    <a:latin typeface="Calibri" panose="020F0502020204030204" pitchFamily="34" charset="0"/>
                    <a:cs typeface="Calibri" panose="020F0502020204030204" pitchFamily="34" charset="0"/>
                  </a:rPr>
                  <a:t>The number of transmissions per unit time per capita multiplied by  the duration of infectiousness: </a:t>
                </a:r>
                <a14:m>
                  <m:oMath xmlns:m="http://schemas.openxmlformats.org/officeDocument/2006/math">
                    <m:sSub>
                      <m:sSubPr>
                        <m:ctrlPr>
                          <a:rPr lang="en-US" altLang="ko-KR" sz="2400" i="1" smtClean="0">
                            <a:latin typeface="Cambria Math" panose="02040503050406030204" pitchFamily="18" charset="0"/>
                          </a:rPr>
                        </m:ctrlPr>
                      </m:sSubPr>
                      <m:e>
                        <m:r>
                          <a:rPr lang="en-US" altLang="ko-KR" sz="2400" i="1">
                            <a:latin typeface="Cambria Math" panose="02040503050406030204" pitchFamily="18" charset="0"/>
                          </a:rPr>
                          <m:t>𝑅</m:t>
                        </m:r>
                      </m:e>
                      <m:sub>
                        <m:r>
                          <a:rPr lang="en-US" altLang="ko-KR" sz="2400" i="1">
                            <a:latin typeface="Cambria Math" panose="02040503050406030204" pitchFamily="18" charset="0"/>
                          </a:rPr>
                          <m:t>0</m:t>
                        </m:r>
                      </m:sub>
                    </m:sSub>
                    <m:r>
                      <a:rPr lang="en-US" altLang="ko-KR" sz="2400" i="1">
                        <a:latin typeface="Cambria Math" panose="02040503050406030204" pitchFamily="18" charset="0"/>
                      </a:rPr>
                      <m:t>=</m:t>
                    </m:r>
                    <m:r>
                      <a:rPr lang="ko-KR" altLang="en-US" sz="2400" i="1" smtClean="0">
                        <a:latin typeface="Cambria Math" panose="02040503050406030204" pitchFamily="18" charset="0"/>
                      </a:rPr>
                      <m:t>𝛽</m:t>
                    </m:r>
                    <m:r>
                      <a:rPr lang="en-US" altLang="ko-KR" sz="2400" i="1">
                        <a:latin typeface="Cambria Math" panose="02040503050406030204" pitchFamily="18" charset="0"/>
                      </a:rPr>
                      <m:t>/</m:t>
                    </m:r>
                    <m:r>
                      <a:rPr lang="ko-KR" altLang="en-US" sz="2400" i="1" smtClean="0">
                        <a:latin typeface="Cambria Math" panose="02040503050406030204" pitchFamily="18" charset="0"/>
                      </a:rPr>
                      <m:t>𝛾</m:t>
                    </m:r>
                  </m:oMath>
                </a14:m>
                <a:endParaRPr lang="en-US" altLang="ko-KR" sz="2400" dirty="0">
                  <a:latin typeface="Calibri" panose="020F0502020204030204" pitchFamily="34" charset="0"/>
                  <a:cs typeface="Calibri" panose="020F0502020204030204" pitchFamily="34" charset="0"/>
                </a:endParaRPr>
              </a:p>
              <a:p>
                <a:pPr>
                  <a:lnSpc>
                    <a:spcPct val="150000"/>
                  </a:lnSpc>
                  <a:spcBef>
                    <a:spcPts val="0"/>
                  </a:spcBef>
                </a:pPr>
                <a:r>
                  <a:rPr lang="en-US" altLang="ko-KR" sz="2400" dirty="0">
                    <a:latin typeface="Calibri" panose="020F0502020204030204" pitchFamily="34" charset="0"/>
                    <a:cs typeface="Calibri" panose="020F0502020204030204" pitchFamily="34" charset="0"/>
                  </a:rPr>
                  <a:t>Intervention strategies try to make </a:t>
                </a:r>
                <a14:m>
                  <m:oMath xmlns:m="http://schemas.openxmlformats.org/officeDocument/2006/math">
                    <m:sSub>
                      <m:sSubPr>
                        <m:ctrlPr>
                          <a:rPr lang="en-US" altLang="ko-KR" sz="2400" i="1" smtClean="0">
                            <a:latin typeface="Cambria Math" panose="02040503050406030204" pitchFamily="18" charset="0"/>
                          </a:rPr>
                        </m:ctrlPr>
                      </m:sSubPr>
                      <m:e>
                        <m:r>
                          <a:rPr lang="en-US" altLang="ko-KR" sz="2400" i="1">
                            <a:latin typeface="Cambria Math" panose="02040503050406030204" pitchFamily="18" charset="0"/>
                          </a:rPr>
                          <m:t>𝑅</m:t>
                        </m:r>
                      </m:e>
                      <m:sub>
                        <m:r>
                          <a:rPr lang="en-US" altLang="ko-KR" sz="2400" i="1">
                            <a:latin typeface="Cambria Math" panose="02040503050406030204" pitchFamily="18" charset="0"/>
                          </a:rPr>
                          <m:t>0</m:t>
                        </m:r>
                      </m:sub>
                    </m:sSub>
                    <m:r>
                      <m:rPr>
                        <m:sty m:val="p"/>
                      </m:rPr>
                      <a:rPr lang="en-US" altLang="ko-KR" sz="2400" i="1">
                        <a:latin typeface="Cambria Math" panose="02040503050406030204" pitchFamily="18" charset="0"/>
                      </a:rPr>
                      <m:t>S</m:t>
                    </m:r>
                    <m:r>
                      <a:rPr lang="en-US" altLang="ko-KR" sz="2400" i="1">
                        <a:latin typeface="Cambria Math" panose="02040503050406030204" pitchFamily="18" charset="0"/>
                      </a:rPr>
                      <m:t>&lt;1</m:t>
                    </m:r>
                  </m:oMath>
                </a14:m>
                <a:r>
                  <a:rPr lang="en-US" altLang="ko-KR" sz="2400" dirty="0">
                    <a:latin typeface="Calibri" panose="020F0502020204030204" pitchFamily="34" charset="0"/>
                    <a:cs typeface="Calibri" panose="020F0502020204030204" pitchFamily="34" charset="0"/>
                  </a:rPr>
                  <a:t>, </a:t>
                </a:r>
                <a:r>
                  <a:rPr lang="en-US" altLang="ko-KR" sz="2400" i="1" dirty="0">
                    <a:latin typeface="Calibri" panose="020F0502020204030204" pitchFamily="34" charset="0"/>
                    <a:cs typeface="Calibri" panose="020F0502020204030204" pitchFamily="34" charset="0"/>
                  </a:rPr>
                  <a:t>S</a:t>
                </a:r>
                <a:r>
                  <a:rPr lang="en-US" altLang="ko-KR" sz="2400" dirty="0">
                    <a:latin typeface="Calibri" panose="020F0502020204030204" pitchFamily="34" charset="0"/>
                    <a:cs typeface="Calibri" panose="020F0502020204030204" pitchFamily="34" charset="0"/>
                  </a:rPr>
                  <a:t> is the fraction of susceptible population: (e.g., minimum v</a:t>
                </a:r>
                <a:r>
                  <a:rPr lang="en-US" sz="2400" dirty="0">
                    <a:latin typeface="Calibri" panose="020F0502020204030204" pitchFamily="34" charset="0"/>
                    <a:cs typeface="Calibri" panose="020F0502020204030204" pitchFamily="34" charset="0"/>
                  </a:rPr>
                  <a:t>accine coverage to provide herd immunity: 1 – 1/</a:t>
                </a:r>
                <a:r>
                  <a:rPr lang="en-US" sz="2400" i="1" dirty="0">
                    <a:latin typeface="Calibri" panose="020F0502020204030204" pitchFamily="34" charset="0"/>
                    <a:cs typeface="Calibri" panose="020F0502020204030204" pitchFamily="34" charset="0"/>
                  </a:rPr>
                  <a:t>R</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(i.e., </a:t>
                </a:r>
                <a:r>
                  <a:rPr lang="en-US" sz="2400" i="1" dirty="0">
                    <a:latin typeface="Calibri" panose="020F0502020204030204" pitchFamily="34" charset="0"/>
                    <a:cs typeface="Calibri" panose="020F0502020204030204" pitchFamily="34" charset="0"/>
                  </a:rPr>
                  <a:t>S</a:t>
                </a:r>
                <a:r>
                  <a:rPr lang="en-US" sz="2400" dirty="0">
                    <a:latin typeface="Calibri" panose="020F0502020204030204" pitchFamily="34" charset="0"/>
                    <a:cs typeface="Calibri" panose="020F0502020204030204" pitchFamily="34" charset="0"/>
                  </a:rPr>
                  <a:t> = 1/</a:t>
                </a:r>
                <a:r>
                  <a:rPr lang="en-US" sz="2400" i="1" dirty="0">
                    <a:latin typeface="Calibri" panose="020F0502020204030204" pitchFamily="34" charset="0"/>
                    <a:cs typeface="Calibri" panose="020F0502020204030204" pitchFamily="34" charset="0"/>
                  </a:rPr>
                  <a:t>R</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a:t>
                </a:r>
                <a:endParaRPr lang="en-US" sz="2400" baseline="-25000" dirty="0">
                  <a:latin typeface="Calibri" panose="020F0502020204030204" pitchFamily="34" charset="0"/>
                  <a:cs typeface="Calibri" panose="020F0502020204030204" pitchFamily="34" charset="0"/>
                </a:endParaRPr>
              </a:p>
              <a:p>
                <a:pPr marL="0" indent="0">
                  <a:lnSpc>
                    <a:spcPts val="42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3">
                <a:extLst>
                  <a:ext uri="{FF2B5EF4-FFF2-40B4-BE49-F238E27FC236}">
                    <a16:creationId xmlns:a16="http://schemas.microsoft.com/office/drawing/2014/main" id="{B8406A9C-F315-4AD2-9A74-E1212A279EB0}"/>
                  </a:ext>
                </a:extLst>
              </p:cNvPr>
              <p:cNvSpPr txBox="1">
                <a:spLocks noRot="1" noChangeAspect="1" noMove="1" noResize="1" noEditPoints="1" noAdjustHandles="1" noChangeArrowheads="1" noChangeShapeType="1" noTextEdit="1"/>
              </p:cNvSpPr>
              <p:nvPr/>
            </p:nvSpPr>
            <p:spPr>
              <a:xfrm>
                <a:off x="330199" y="1478647"/>
                <a:ext cx="5765801" cy="4972236"/>
              </a:xfrm>
              <a:prstGeom prst="rect">
                <a:avLst/>
              </a:prstGeom>
              <a:blipFill>
                <a:blip r:embed="rId3"/>
                <a:stretch>
                  <a:fillRect l="-1163" r="-1268"/>
                </a:stretch>
              </a:blipFill>
            </p:spPr>
            <p:txBody>
              <a:bodyPr/>
              <a:lstStyle/>
              <a:p>
                <a:r>
                  <a:rPr lang="en-US">
                    <a:noFill/>
                  </a:rPr>
                  <a:t> </a:t>
                </a:r>
              </a:p>
            </p:txBody>
          </p:sp>
        </mc:Fallback>
      </mc:AlternateContent>
      <p:pic>
        <p:nvPicPr>
          <p:cNvPr id="7" name="Picture 6" descr="Chart&#10;&#10;Description automatically generated">
            <a:extLst>
              <a:ext uri="{FF2B5EF4-FFF2-40B4-BE49-F238E27FC236}">
                <a16:creationId xmlns:a16="http://schemas.microsoft.com/office/drawing/2014/main" id="{51A7BBD2-9D85-44B0-BD3B-D74C1583E3A4}"/>
              </a:ext>
            </a:extLst>
          </p:cNvPr>
          <p:cNvPicPr>
            <a:picLocks noChangeAspect="1"/>
          </p:cNvPicPr>
          <p:nvPr/>
        </p:nvPicPr>
        <p:blipFill>
          <a:blip r:embed="rId4"/>
          <a:stretch>
            <a:fillRect/>
          </a:stretch>
        </p:blipFill>
        <p:spPr>
          <a:xfrm>
            <a:off x="6750950" y="1727207"/>
            <a:ext cx="4788000" cy="4788000"/>
          </a:xfrm>
          <a:prstGeom prst="rect">
            <a:avLst/>
          </a:prstGeom>
        </p:spPr>
      </p:pic>
    </p:spTree>
    <p:extLst>
      <p:ext uri="{BB962C8B-B14F-4D97-AF65-F5344CB8AC3E}">
        <p14:creationId xmlns:p14="http://schemas.microsoft.com/office/powerpoint/2010/main" val="278642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5BEE8-964D-4DAA-9041-248747DEDA5A}"/>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Herd immunity</a:t>
            </a:r>
            <a:endParaRPr lang="en-US" b="0" i="0" baseline="-25000" dirty="0">
              <a:solidFill>
                <a:srgbClr val="F4A628"/>
              </a:solidFill>
              <a:effectLst/>
              <a:latin typeface="Yanone Kaffeesatz"/>
            </a:endParaRPr>
          </a:p>
        </p:txBody>
      </p:sp>
      <p:sp>
        <p:nvSpPr>
          <p:cNvPr id="3" name="Content Placeholder 3">
            <a:extLst>
              <a:ext uri="{FF2B5EF4-FFF2-40B4-BE49-F238E27FC236}">
                <a16:creationId xmlns:a16="http://schemas.microsoft.com/office/drawing/2014/main" id="{B8406A9C-F315-4AD2-9A74-E1212A279EB0}"/>
              </a:ext>
            </a:extLst>
          </p:cNvPr>
          <p:cNvSpPr txBox="1">
            <a:spLocks/>
          </p:cNvSpPr>
          <p:nvPr/>
        </p:nvSpPr>
        <p:spPr>
          <a:xfrm>
            <a:off x="330199" y="1659222"/>
            <a:ext cx="5765800" cy="44995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altLang="ko-KR" sz="2400" dirty="0">
                <a:latin typeface="Calibri" panose="020F0502020204030204" pitchFamily="34" charset="0"/>
                <a:ea typeface="ＭＳ Ｐゴシック" pitchFamily="34" charset="-128"/>
                <a:cs typeface="Calibri" panose="020F0502020204030204" pitchFamily="34" charset="0"/>
              </a:rPr>
              <a:t>A</a:t>
            </a:r>
            <a:r>
              <a:rPr lang="en-US" sz="2400" dirty="0">
                <a:latin typeface="Calibri" panose="020F0502020204030204" pitchFamily="34" charset="0"/>
                <a:cs typeface="Calibri" panose="020F0502020204030204" pitchFamily="34" charset="0"/>
              </a:rPr>
              <a:t> form of indirect protection from infectious disease that occurs when a large percentage of a population has become immune to an infection, thereby providing a measure of protection for individuals who are not immune.</a:t>
            </a:r>
          </a:p>
          <a:p>
            <a:pPr>
              <a:lnSpc>
                <a:spcPct val="160000"/>
              </a:lnSpc>
            </a:pPr>
            <a:r>
              <a:rPr lang="en-US" altLang="ko-KR" sz="2400" dirty="0">
                <a:latin typeface="Calibri" panose="020F0502020204030204" pitchFamily="34" charset="0"/>
                <a:ea typeface="ＭＳ Ｐゴシック" pitchFamily="34" charset="-128"/>
                <a:cs typeface="Calibri" panose="020F0502020204030204" pitchFamily="34" charset="0"/>
              </a:rPr>
              <a:t>Critical vaccination threshold = (1 – 1/</a:t>
            </a:r>
            <a:r>
              <a:rPr lang="en-US" altLang="ko-KR" sz="2400" i="1" dirty="0">
                <a:latin typeface="Calibri" panose="020F0502020204030204" pitchFamily="34" charset="0"/>
                <a:ea typeface="ＭＳ Ｐゴシック" pitchFamily="34" charset="-128"/>
                <a:cs typeface="Calibri" panose="020F0502020204030204" pitchFamily="34" charset="0"/>
              </a:rPr>
              <a:t>R</a:t>
            </a:r>
            <a:r>
              <a:rPr lang="en-US" altLang="ko-KR" sz="2400" baseline="-25000" dirty="0">
                <a:latin typeface="Calibri" panose="020F0502020204030204" pitchFamily="34" charset="0"/>
                <a:ea typeface="ＭＳ Ｐゴシック" pitchFamily="34" charset="-128"/>
                <a:cs typeface="Calibri" panose="020F0502020204030204" pitchFamily="34" charset="0"/>
              </a:rPr>
              <a:t>0</a:t>
            </a:r>
            <a:r>
              <a:rPr lang="en-US" altLang="ko-KR" sz="2400" dirty="0">
                <a:latin typeface="Calibri" panose="020F0502020204030204" pitchFamily="34" charset="0"/>
                <a:ea typeface="ＭＳ Ｐゴシック" pitchFamily="34" charset="-128"/>
                <a:cs typeface="Calibri" panose="020F0502020204030204" pitchFamily="34" charset="0"/>
              </a:rPr>
              <a:t>) / VE *100%, VE = vaccine efficacy</a:t>
            </a:r>
            <a:endParaRPr lang="en-US" sz="2400" dirty="0">
              <a:latin typeface="Calibri" panose="020F0502020204030204" pitchFamily="34" charset="0"/>
              <a:cs typeface="Calibri" panose="020F0502020204030204" pitchFamily="34" charset="0"/>
            </a:endParaRPr>
          </a:p>
          <a:p>
            <a:pPr marL="0" indent="0">
              <a:lnSpc>
                <a:spcPts val="4200"/>
              </a:lnSpc>
              <a:spcBef>
                <a:spcPts val="0"/>
              </a:spcBef>
              <a:buNone/>
            </a:pPr>
            <a:endParaRPr lang="en-US" sz="2400" dirty="0"/>
          </a:p>
        </p:txBody>
      </p:sp>
      <p:pic>
        <p:nvPicPr>
          <p:cNvPr id="5" name="Picture 4">
            <a:extLst>
              <a:ext uri="{FF2B5EF4-FFF2-40B4-BE49-F238E27FC236}">
                <a16:creationId xmlns:a16="http://schemas.microsoft.com/office/drawing/2014/main" id="{968D746C-1321-48C7-BF8D-21264442E3A6}"/>
              </a:ext>
            </a:extLst>
          </p:cNvPr>
          <p:cNvPicPr>
            <a:picLocks noChangeAspect="1"/>
          </p:cNvPicPr>
          <p:nvPr/>
        </p:nvPicPr>
        <p:blipFill>
          <a:blip r:embed="rId2"/>
          <a:stretch>
            <a:fillRect/>
          </a:stretch>
        </p:blipFill>
        <p:spPr>
          <a:xfrm>
            <a:off x="6586936" y="1094445"/>
            <a:ext cx="4493439" cy="5516139"/>
          </a:xfrm>
          <a:prstGeom prst="rect">
            <a:avLst/>
          </a:prstGeom>
        </p:spPr>
      </p:pic>
    </p:spTree>
    <p:extLst>
      <p:ext uri="{BB962C8B-B14F-4D97-AF65-F5344CB8AC3E}">
        <p14:creationId xmlns:p14="http://schemas.microsoft.com/office/powerpoint/2010/main" val="374885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0D1-2864-1245-88D5-573028C9B2F6}"/>
              </a:ext>
            </a:extLst>
          </p:cNvPr>
          <p:cNvSpPr>
            <a:spLocks noGrp="1"/>
          </p:cNvSpPr>
          <p:nvPr>
            <p:ph type="title" idx="4294967295"/>
          </p:nvPr>
        </p:nvSpPr>
        <p:spPr>
          <a:xfrm>
            <a:off x="1015538" y="266888"/>
            <a:ext cx="10167937" cy="1179513"/>
          </a:xfrm>
        </p:spPr>
        <p:txBody>
          <a:bodyPr>
            <a:normAutofit/>
          </a:bodyPr>
          <a:lstStyle/>
          <a:p>
            <a:r>
              <a:rPr lang="en-US" dirty="0">
                <a:solidFill>
                  <a:srgbClr val="F4950A"/>
                </a:solidFill>
                <a:latin typeface="Yanone Kaffeesatz"/>
              </a:rPr>
              <a:t>Topics</a:t>
            </a:r>
          </a:p>
        </p:txBody>
      </p:sp>
      <p:sp>
        <p:nvSpPr>
          <p:cNvPr id="4" name="Content Placeholder 3">
            <a:extLst>
              <a:ext uri="{FF2B5EF4-FFF2-40B4-BE49-F238E27FC236}">
                <a16:creationId xmlns:a16="http://schemas.microsoft.com/office/drawing/2014/main" id="{1827BE26-D450-4C83-9E0B-2FA4724371EC}"/>
              </a:ext>
            </a:extLst>
          </p:cNvPr>
          <p:cNvSpPr>
            <a:spLocks noGrp="1"/>
          </p:cNvSpPr>
          <p:nvPr>
            <p:ph idx="4294967295"/>
          </p:nvPr>
        </p:nvSpPr>
        <p:spPr>
          <a:xfrm>
            <a:off x="1069326" y="1586753"/>
            <a:ext cx="10646424" cy="4321270"/>
          </a:xfrm>
        </p:spPr>
        <p:txBody>
          <a:bodyPr>
            <a:normAutofit/>
          </a:bodyPr>
          <a:lstStyle/>
          <a:p>
            <a:r>
              <a:rPr lang="en-US" dirty="0">
                <a:latin typeface="Calibri" panose="020F0502020204030204" pitchFamily="34" charset="0"/>
                <a:ea typeface="Roboto" panose="02000000000000000000" pitchFamily="2" charset="0"/>
                <a:cs typeface="Calibri" panose="020F0502020204030204" pitchFamily="34" charset="0"/>
              </a:rPr>
              <a:t>Infectious diseases</a:t>
            </a:r>
          </a:p>
          <a:p>
            <a:r>
              <a:rPr lang="en-US" dirty="0">
                <a:latin typeface="Calibri" panose="020F0502020204030204" pitchFamily="34" charset="0"/>
                <a:ea typeface="Roboto" panose="02000000000000000000" pitchFamily="2" charset="0"/>
                <a:cs typeface="Calibri" panose="020F0502020204030204" pitchFamily="34" charset="0"/>
              </a:rPr>
              <a:t>Dynamics of an outbreak</a:t>
            </a:r>
          </a:p>
          <a:p>
            <a:r>
              <a:rPr lang="en-US" dirty="0">
                <a:latin typeface="Calibri" panose="020F0502020204030204" pitchFamily="34" charset="0"/>
                <a:ea typeface="Roboto" panose="02000000000000000000" pitchFamily="2" charset="0"/>
                <a:cs typeface="Calibri" panose="020F0502020204030204" pitchFamily="34" charset="0"/>
              </a:rPr>
              <a:t>Scientific modeling, modeling philosophy</a:t>
            </a:r>
          </a:p>
          <a:p>
            <a:r>
              <a:rPr lang="en-US" dirty="0">
                <a:latin typeface="Calibri" panose="020F0502020204030204" pitchFamily="34" charset="0"/>
                <a:ea typeface="Roboto" panose="02000000000000000000" pitchFamily="2" charset="0"/>
                <a:cs typeface="Calibri" panose="020F0502020204030204" pitchFamily="34" charset="0"/>
              </a:rPr>
              <a:t>Building a simple model for a disease outbreak</a:t>
            </a:r>
          </a:p>
          <a:p>
            <a:r>
              <a:rPr lang="en-US" altLang="ko-KR" dirty="0">
                <a:latin typeface="Calibri" panose="020F0502020204030204" pitchFamily="34" charset="0"/>
                <a:ea typeface="Roboto" panose="02000000000000000000" pitchFamily="2" charset="0"/>
                <a:cs typeface="Calibri" panose="020F0502020204030204" pitchFamily="34" charset="0"/>
              </a:rPr>
              <a:t>Epidemiological concepts: basic reproduction number (</a:t>
            </a:r>
            <a:r>
              <a:rPr lang="en-US" altLang="ko-KR" i="1" dirty="0">
                <a:latin typeface="Calibri" panose="020F0502020204030204" pitchFamily="34" charset="0"/>
                <a:ea typeface="Roboto" panose="02000000000000000000" pitchFamily="2" charset="0"/>
                <a:cs typeface="Calibri" panose="020F0502020204030204" pitchFamily="34" charset="0"/>
              </a:rPr>
              <a:t>R</a:t>
            </a:r>
            <a:r>
              <a:rPr lang="en-US" altLang="ko-KR" baseline="-25000" dirty="0">
                <a:latin typeface="Calibri" panose="020F0502020204030204" pitchFamily="34" charset="0"/>
                <a:ea typeface="Roboto" panose="02000000000000000000" pitchFamily="2" charset="0"/>
                <a:cs typeface="Calibri" panose="020F0502020204030204" pitchFamily="34" charset="0"/>
              </a:rPr>
              <a:t>0</a:t>
            </a:r>
            <a:r>
              <a:rPr lang="en-US" altLang="ko-KR" dirty="0">
                <a:latin typeface="Calibri" panose="020F0502020204030204" pitchFamily="34" charset="0"/>
                <a:ea typeface="Roboto" panose="02000000000000000000" pitchFamily="2" charset="0"/>
                <a:cs typeface="Calibri" panose="020F0502020204030204" pitchFamily="34" charset="0"/>
              </a:rPr>
              <a:t>), herd immunity, effective reproduction number (</a:t>
            </a:r>
            <a:r>
              <a:rPr lang="en-US" altLang="ko-KR" i="1" dirty="0">
                <a:latin typeface="Calibri" panose="020F0502020204030204" pitchFamily="34" charset="0"/>
                <a:ea typeface="Roboto" panose="02000000000000000000" pitchFamily="2" charset="0"/>
                <a:cs typeface="Calibri" panose="020F0502020204030204" pitchFamily="34" charset="0"/>
              </a:rPr>
              <a:t>R</a:t>
            </a:r>
            <a:r>
              <a:rPr lang="en-US" altLang="ko-KR" i="1" baseline="-25000" dirty="0">
                <a:latin typeface="Calibri" panose="020F0502020204030204" pitchFamily="34" charset="0"/>
                <a:ea typeface="Roboto" panose="02000000000000000000" pitchFamily="2" charset="0"/>
                <a:cs typeface="Calibri" panose="020F0502020204030204" pitchFamily="34" charset="0"/>
              </a:rPr>
              <a:t>t</a:t>
            </a:r>
            <a:r>
              <a:rPr lang="en-US" altLang="ko-KR" dirty="0">
                <a:latin typeface="Calibri" panose="020F0502020204030204" pitchFamily="34" charset="0"/>
                <a:ea typeface="Roboto" panose="02000000000000000000" pitchFamily="2" charset="0"/>
                <a:cs typeface="Calibri" panose="020F0502020204030204" pitchFamily="34" charset="0"/>
              </a:rPr>
              <a:t>)</a:t>
            </a:r>
          </a:p>
          <a:p>
            <a:r>
              <a:rPr lang="en-US" dirty="0">
                <a:latin typeface="Calibri" panose="020F0502020204030204" pitchFamily="34" charset="0"/>
                <a:ea typeface="Roboto" panose="02000000000000000000" pitchFamily="2" charset="0"/>
                <a:cs typeface="Calibri" panose="020F0502020204030204" pitchFamily="34" charset="0"/>
              </a:rPr>
              <a:t>Extensions to the simple model: age structure, asymptomatic transmission, spatial structure </a:t>
            </a:r>
          </a:p>
          <a:p>
            <a:r>
              <a:rPr lang="en-US" dirty="0">
                <a:latin typeface="Calibri" panose="020F0502020204030204" pitchFamily="34" charset="0"/>
                <a:ea typeface="Roboto" panose="02000000000000000000" pitchFamily="2" charset="0"/>
                <a:cs typeface="Calibri" panose="020F0502020204030204" pitchFamily="34" charset="0"/>
              </a:rPr>
              <a:t>Parameter estimation using a simple model</a:t>
            </a:r>
          </a:p>
        </p:txBody>
      </p:sp>
    </p:spTree>
    <p:extLst>
      <p:ext uri="{BB962C8B-B14F-4D97-AF65-F5344CB8AC3E}">
        <p14:creationId xmlns:p14="http://schemas.microsoft.com/office/powerpoint/2010/main" val="3765949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5BEE8-964D-4DAA-9041-248747DEDA5A}"/>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R implementation of SIR model</a:t>
            </a:r>
            <a:endParaRPr lang="en-US" b="0" i="0" baseline="-25000" dirty="0">
              <a:solidFill>
                <a:srgbClr val="F4A628"/>
              </a:solidFill>
              <a:effectLst/>
              <a:latin typeface="Yanone Kaffeesatz"/>
            </a:endParaRPr>
          </a:p>
        </p:txBody>
      </p:sp>
      <p:sp>
        <p:nvSpPr>
          <p:cNvPr id="3" name="Content Placeholder 3">
            <a:extLst>
              <a:ext uri="{FF2B5EF4-FFF2-40B4-BE49-F238E27FC236}">
                <a16:creationId xmlns:a16="http://schemas.microsoft.com/office/drawing/2014/main" id="{B8406A9C-F315-4AD2-9A74-E1212A279EB0}"/>
              </a:ext>
            </a:extLst>
          </p:cNvPr>
          <p:cNvSpPr txBox="1">
            <a:spLocks/>
          </p:cNvSpPr>
          <p:nvPr/>
        </p:nvSpPr>
        <p:spPr>
          <a:xfrm>
            <a:off x="330200" y="1739899"/>
            <a:ext cx="11569700" cy="497223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err="1">
                <a:latin typeface="Source Code Pro" panose="020B0509030403020204" pitchFamily="49" charset="0"/>
                <a:ea typeface="Source Code Pro" panose="020B0509030403020204" pitchFamily="49" charset="0"/>
              </a:rPr>
              <a:t>closed_sir_model</a:t>
            </a:r>
            <a:r>
              <a:rPr lang="en-US" altLang="ko-KR" sz="1600" dirty="0">
                <a:latin typeface="Source Code Pro" panose="020B0509030403020204" pitchFamily="49" charset="0"/>
                <a:ea typeface="Source Code Pro" panose="020B0509030403020204" pitchFamily="49" charset="0"/>
              </a:rPr>
              <a:t> &lt;- function (t,  y, params)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first extract the state variables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S &lt;- y[1]</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I &lt;- y[2]</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R &lt;- y[3]</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now extract the parameters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beta &lt;- params["beta"]</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gamma &lt;- params["gamma"]</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N &lt;- S+I+R</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muSI</a:t>
            </a:r>
            <a:r>
              <a:rPr lang="en-US" altLang="ko-KR" sz="1600" dirty="0">
                <a:latin typeface="Source Code Pro" panose="020B0509030403020204" pitchFamily="49" charset="0"/>
                <a:ea typeface="Source Code Pro" panose="020B0509030403020204" pitchFamily="49" charset="0"/>
              </a:rPr>
              <a:t> &lt;- beta*I/N</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muIR</a:t>
            </a:r>
            <a:r>
              <a:rPr lang="en-US" altLang="ko-KR" sz="1600" dirty="0">
                <a:latin typeface="Source Code Pro" panose="020B0509030403020204" pitchFamily="49" charset="0"/>
                <a:ea typeface="Source Code Pro" panose="020B0509030403020204" pitchFamily="49" charset="0"/>
              </a:rPr>
              <a:t> &lt;- gamma</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now code the model equations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dSdt</a:t>
            </a:r>
            <a:r>
              <a:rPr lang="en-US" altLang="ko-KR" sz="1600" dirty="0">
                <a:latin typeface="Source Code Pro" panose="020B0509030403020204" pitchFamily="49" charset="0"/>
                <a:ea typeface="Source Code Pro" panose="020B0509030403020204" pitchFamily="49" charset="0"/>
              </a:rPr>
              <a:t> &lt;- - </a:t>
            </a:r>
            <a:r>
              <a:rPr lang="en-US" altLang="ko-KR" sz="1600" dirty="0" err="1">
                <a:latin typeface="Source Code Pro" panose="020B0509030403020204" pitchFamily="49" charset="0"/>
                <a:ea typeface="Source Code Pro" panose="020B0509030403020204" pitchFamily="49" charset="0"/>
              </a:rPr>
              <a:t>muSI</a:t>
            </a:r>
            <a:r>
              <a:rPr lang="en-US" altLang="ko-KR" sz="1600" dirty="0">
                <a:latin typeface="Source Code Pro" panose="020B0509030403020204" pitchFamily="49" charset="0"/>
                <a:ea typeface="Source Code Pro" panose="020B0509030403020204" pitchFamily="49" charset="0"/>
              </a:rPr>
              <a:t>*S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dIdt</a:t>
            </a:r>
            <a:r>
              <a:rPr lang="en-US" altLang="ko-KR" sz="1600" dirty="0">
                <a:latin typeface="Source Code Pro" panose="020B0509030403020204" pitchFamily="49" charset="0"/>
                <a:ea typeface="Source Code Pro" panose="020B0509030403020204" pitchFamily="49" charset="0"/>
              </a:rPr>
              <a:t> &lt;- </a:t>
            </a:r>
            <a:r>
              <a:rPr lang="en-US" altLang="ko-KR" sz="1600" dirty="0" err="1">
                <a:latin typeface="Source Code Pro" panose="020B0509030403020204" pitchFamily="49" charset="0"/>
                <a:ea typeface="Source Code Pro" panose="020B0509030403020204" pitchFamily="49" charset="0"/>
              </a:rPr>
              <a:t>muSI</a:t>
            </a:r>
            <a:r>
              <a:rPr lang="en-US" altLang="ko-KR" sz="1600" dirty="0">
                <a:latin typeface="Source Code Pro" panose="020B0509030403020204" pitchFamily="49" charset="0"/>
                <a:ea typeface="Source Code Pro" panose="020B0509030403020204" pitchFamily="49" charset="0"/>
              </a:rPr>
              <a:t>*S - </a:t>
            </a:r>
            <a:r>
              <a:rPr lang="en-US" altLang="ko-KR" sz="1600" dirty="0" err="1">
                <a:latin typeface="Source Code Pro" panose="020B0509030403020204" pitchFamily="49" charset="0"/>
                <a:ea typeface="Source Code Pro" panose="020B0509030403020204" pitchFamily="49" charset="0"/>
              </a:rPr>
              <a:t>muIR</a:t>
            </a:r>
            <a:r>
              <a:rPr lang="en-US" altLang="ko-KR" sz="1600" dirty="0">
                <a:latin typeface="Source Code Pro" panose="020B0509030403020204" pitchFamily="49" charset="0"/>
                <a:ea typeface="Source Code Pro" panose="020B0509030403020204" pitchFamily="49" charset="0"/>
              </a:rPr>
              <a:t>*I</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dRdt</a:t>
            </a:r>
            <a:r>
              <a:rPr lang="en-US" altLang="ko-KR" sz="1600" dirty="0">
                <a:latin typeface="Source Code Pro" panose="020B0509030403020204" pitchFamily="49" charset="0"/>
                <a:ea typeface="Source Code Pro" panose="020B0509030403020204" pitchFamily="49" charset="0"/>
              </a:rPr>
              <a:t> &lt;- </a:t>
            </a:r>
            <a:r>
              <a:rPr lang="en-US" altLang="ko-KR" sz="1600" dirty="0" err="1">
                <a:latin typeface="Source Code Pro" panose="020B0509030403020204" pitchFamily="49" charset="0"/>
                <a:ea typeface="Source Code Pro" panose="020B0509030403020204" pitchFamily="49" charset="0"/>
              </a:rPr>
              <a:t>muIR</a:t>
            </a:r>
            <a:r>
              <a:rPr lang="en-US" altLang="ko-KR" sz="1600" dirty="0">
                <a:latin typeface="Source Code Pro" panose="020B0509030403020204" pitchFamily="49" charset="0"/>
                <a:ea typeface="Source Code Pro" panose="020B0509030403020204" pitchFamily="49" charset="0"/>
              </a:rPr>
              <a:t>*I</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combine results into a single vector</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dydt</a:t>
            </a:r>
            <a:r>
              <a:rPr lang="en-US" altLang="ko-KR" sz="1600" dirty="0">
                <a:latin typeface="Source Code Pro" panose="020B0509030403020204" pitchFamily="49" charset="0"/>
                <a:ea typeface="Source Code Pro" panose="020B0509030403020204" pitchFamily="49" charset="0"/>
              </a:rPr>
              <a:t> &lt;- c(</a:t>
            </a:r>
            <a:r>
              <a:rPr lang="en-US" altLang="ko-KR" sz="1600" dirty="0" err="1">
                <a:latin typeface="Source Code Pro" panose="020B0509030403020204" pitchFamily="49" charset="0"/>
                <a:ea typeface="Source Code Pro" panose="020B0509030403020204" pitchFamily="49" charset="0"/>
              </a:rPr>
              <a:t>dSdt</a:t>
            </a: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dIdt</a:t>
            </a: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dRdt</a:t>
            </a:r>
            <a:r>
              <a:rPr lang="en-US" altLang="ko-KR" sz="1600" dirty="0">
                <a:latin typeface="Source Code Pro" panose="020B0509030403020204" pitchFamily="49" charset="0"/>
                <a:ea typeface="Source Code Pro" panose="020B0509030403020204" pitchFamily="49" charset="0"/>
              </a:rPr>
              <a: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return result as a list!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list(</a:t>
            </a:r>
            <a:r>
              <a:rPr lang="en-US" altLang="ko-KR" sz="1600" dirty="0" err="1">
                <a:latin typeface="Source Code Pro" panose="020B0509030403020204" pitchFamily="49" charset="0"/>
                <a:ea typeface="Source Code Pro" panose="020B0509030403020204" pitchFamily="49" charset="0"/>
              </a:rPr>
              <a:t>dydt</a:t>
            </a:r>
            <a:r>
              <a:rPr lang="en-US" altLang="ko-KR" sz="1600" dirty="0">
                <a:latin typeface="Source Code Pro" panose="020B0509030403020204" pitchFamily="49" charset="0"/>
                <a:ea typeface="Source Code Pro" panose="020B0509030403020204" pitchFamily="49" charset="0"/>
              </a:rPr>
              <a: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a:t>
            </a:r>
          </a:p>
        </p:txBody>
      </p:sp>
    </p:spTree>
    <p:extLst>
      <p:ext uri="{BB962C8B-B14F-4D97-AF65-F5344CB8AC3E}">
        <p14:creationId xmlns:p14="http://schemas.microsoft.com/office/powerpoint/2010/main" val="3829557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4704-ADE1-4AEB-A8D7-417BE088B951}"/>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Parameters, initial values, and simulation times</a:t>
            </a:r>
            <a:endParaRPr lang="en-US" b="0" i="0" baseline="-25000" dirty="0">
              <a:solidFill>
                <a:srgbClr val="F4A628"/>
              </a:solidFill>
              <a:effectLst/>
              <a:latin typeface="Yanone Kaffeesatz"/>
            </a:endParaRPr>
          </a:p>
        </p:txBody>
      </p:sp>
      <p:sp>
        <p:nvSpPr>
          <p:cNvPr id="4" name="Content Placeholder 3">
            <a:extLst>
              <a:ext uri="{FF2B5EF4-FFF2-40B4-BE49-F238E27FC236}">
                <a16:creationId xmlns:a16="http://schemas.microsoft.com/office/drawing/2014/main" id="{2BE8C988-0CF9-4A2F-AC54-F5A441401E54}"/>
              </a:ext>
            </a:extLst>
          </p:cNvPr>
          <p:cNvSpPr txBox="1">
            <a:spLocks/>
          </p:cNvSpPr>
          <p:nvPr/>
        </p:nvSpPr>
        <p:spPr>
          <a:xfrm>
            <a:off x="330200" y="1739899"/>
            <a:ext cx="11569700" cy="838201"/>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params &lt;- c(beta = 1/2, gamma = 1/5)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parameters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y0 &lt;- c(S = 999, I = 1, R = 0)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initial values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times &lt;- seq(from = 0, to = 60, by = 1)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times</a:t>
            </a:r>
          </a:p>
        </p:txBody>
      </p:sp>
      <p:sp>
        <p:nvSpPr>
          <p:cNvPr id="5" name="Content Placeholder 3">
            <a:extLst>
              <a:ext uri="{FF2B5EF4-FFF2-40B4-BE49-F238E27FC236}">
                <a16:creationId xmlns:a16="http://schemas.microsoft.com/office/drawing/2014/main" id="{1E6F9B2E-D953-4EA7-A7DB-DC789D504CCF}"/>
              </a:ext>
            </a:extLst>
          </p:cNvPr>
          <p:cNvSpPr txBox="1">
            <a:spLocks/>
          </p:cNvSpPr>
          <p:nvPr/>
        </p:nvSpPr>
        <p:spPr>
          <a:xfrm>
            <a:off x="342900" y="2736850"/>
            <a:ext cx="11569700" cy="83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00"/>
              </a:lnSpc>
              <a:spcBef>
                <a:spcPts val="0"/>
              </a:spcBef>
            </a:pPr>
            <a:r>
              <a:rPr lang="en-US" altLang="ko-KR" sz="2400" dirty="0"/>
              <a:t>Simulate using </a:t>
            </a:r>
            <a:r>
              <a:rPr lang="en-US" altLang="ko-KR" sz="2400" dirty="0" err="1"/>
              <a:t>deSolve</a:t>
            </a:r>
            <a:r>
              <a:rPr lang="en-US" altLang="ko-KR" sz="2400" dirty="0"/>
              <a:t> package</a:t>
            </a:r>
            <a:endParaRPr lang="en-US" sz="2400" dirty="0"/>
          </a:p>
        </p:txBody>
      </p:sp>
      <p:sp>
        <p:nvSpPr>
          <p:cNvPr id="6" name="Content Placeholder 3">
            <a:extLst>
              <a:ext uri="{FF2B5EF4-FFF2-40B4-BE49-F238E27FC236}">
                <a16:creationId xmlns:a16="http://schemas.microsoft.com/office/drawing/2014/main" id="{83D14A91-3509-4FBB-B104-2559AAF0F1B4}"/>
              </a:ext>
            </a:extLst>
          </p:cNvPr>
          <p:cNvSpPr txBox="1">
            <a:spLocks/>
          </p:cNvSpPr>
          <p:nvPr/>
        </p:nvSpPr>
        <p:spPr>
          <a:xfrm>
            <a:off x="342900" y="3657600"/>
            <a:ext cx="11569700" cy="11049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library(</a:t>
            </a:r>
            <a:r>
              <a:rPr lang="en-US" altLang="ko-KR" sz="1600" dirty="0" err="1">
                <a:latin typeface="Source Code Pro" panose="020B0509030403020204" pitchFamily="49" charset="0"/>
                <a:ea typeface="Source Code Pro" panose="020B0509030403020204" pitchFamily="49" charset="0"/>
              </a:rPr>
              <a:t>deSolve</a:t>
            </a:r>
            <a:r>
              <a:rPr lang="en-US" altLang="ko-KR" sz="1600" dirty="0">
                <a:latin typeface="Source Code Pro" panose="020B0509030403020204" pitchFamily="49" charset="0"/>
                <a:ea typeface="Source Code Pro" panose="020B0509030403020204" pitchFamily="49" charset="0"/>
              </a:rPr>
              <a:t>)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numerical integration</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library(</a:t>
            </a:r>
            <a:r>
              <a:rPr lang="en-US" altLang="ko-KR" sz="1600" dirty="0" err="1">
                <a:latin typeface="Source Code Pro" panose="020B0509030403020204" pitchFamily="49" charset="0"/>
                <a:ea typeface="Source Code Pro" panose="020B0509030403020204" pitchFamily="49" charset="0"/>
              </a:rPr>
              <a:t>tidyverse</a:t>
            </a:r>
            <a:r>
              <a:rPr lang="en-US" altLang="ko-KR" sz="1600" dirty="0">
                <a:latin typeface="Source Code Pro" panose="020B0509030403020204" pitchFamily="49" charset="0"/>
                <a:ea typeface="Source Code Pro" panose="020B0509030403020204" pitchFamily="49" charset="0"/>
              </a:rPr>
              <a:t>) </a:t>
            </a: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data manipulation</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ode(</a:t>
            </a:r>
            <a:r>
              <a:rPr lang="en-US" altLang="ko-KR" sz="1600" dirty="0" err="1">
                <a:latin typeface="Source Code Pro" panose="020B0509030403020204" pitchFamily="49" charset="0"/>
                <a:ea typeface="Source Code Pro" panose="020B0509030403020204" pitchFamily="49" charset="0"/>
              </a:rPr>
              <a:t>func</a:t>
            </a:r>
            <a:r>
              <a:rPr lang="en-US" altLang="ko-KR" sz="1600" dirty="0">
                <a:latin typeface="Source Code Pro" panose="020B0509030403020204" pitchFamily="49" charset="0"/>
                <a:ea typeface="Source Code Pro" panose="020B0509030403020204" pitchFamily="49" charset="0"/>
              </a:rPr>
              <a:t> = </a:t>
            </a:r>
            <a:r>
              <a:rPr lang="en-US" altLang="ko-KR" sz="1600" dirty="0" err="1">
                <a:latin typeface="Source Code Pro" panose="020B0509030403020204" pitchFamily="49" charset="0"/>
                <a:ea typeface="Source Code Pro" panose="020B0509030403020204" pitchFamily="49" charset="0"/>
              </a:rPr>
              <a:t>closed_sir_model</a:t>
            </a:r>
            <a:r>
              <a:rPr lang="en-US" altLang="ko-KR" sz="1600" dirty="0">
                <a:latin typeface="Source Code Pro" panose="020B0509030403020204" pitchFamily="49" charset="0"/>
                <a:ea typeface="Source Code Pro" panose="020B0509030403020204" pitchFamily="49" charset="0"/>
              </a:rPr>
              <a:t>, y = y0, times = times, </a:t>
            </a:r>
            <a:r>
              <a:rPr lang="en-US" altLang="ko-KR" sz="1600" dirty="0" err="1">
                <a:latin typeface="Source Code Pro" panose="020B0509030403020204" pitchFamily="49" charset="0"/>
                <a:ea typeface="Source Code Pro" panose="020B0509030403020204" pitchFamily="49" charset="0"/>
              </a:rPr>
              <a:t>parms</a:t>
            </a:r>
            <a:r>
              <a:rPr lang="en-US" altLang="ko-KR" sz="1600" dirty="0">
                <a:latin typeface="Source Code Pro" panose="020B0509030403020204" pitchFamily="49" charset="0"/>
                <a:ea typeface="Source Code Pro" panose="020B0509030403020204" pitchFamily="49" charset="0"/>
              </a:rPr>
              <a:t> = params) %&gt;%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as.data.frame</a:t>
            </a:r>
            <a:r>
              <a:rPr lang="en-US" altLang="ko-KR" sz="1600" dirty="0">
                <a:latin typeface="Source Code Pro" panose="020B0509030403020204" pitchFamily="49" charset="0"/>
                <a:ea typeface="Source Code Pro" panose="020B0509030403020204" pitchFamily="49" charset="0"/>
              </a:rPr>
              <a:t>() -&gt; out</a:t>
            </a:r>
            <a:endParaRPr lang="en-US" altLang="ko-KR" sz="1600" i="1" dirty="0">
              <a:solidFill>
                <a:schemeClr val="bg1">
                  <a:lumMod val="50000"/>
                </a:schemeClr>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777923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5244-A859-46B4-83F4-2FF3F8C5C2FE}"/>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Time evolution of </a:t>
            </a:r>
            <a:r>
              <a:rPr lang="en-US" altLang="ko-KR" b="0" i="1" dirty="0">
                <a:solidFill>
                  <a:srgbClr val="F4A628"/>
                </a:solidFill>
                <a:effectLst/>
                <a:latin typeface="Yanone Kaffeesatz"/>
              </a:rPr>
              <a:t>S</a:t>
            </a:r>
            <a:r>
              <a:rPr lang="en-US" altLang="ko-KR" b="0" i="0" dirty="0">
                <a:solidFill>
                  <a:srgbClr val="F4A628"/>
                </a:solidFill>
                <a:effectLst/>
                <a:latin typeface="Yanone Kaffeesatz"/>
              </a:rPr>
              <a:t>, </a:t>
            </a:r>
            <a:r>
              <a:rPr lang="en-US" altLang="ko-KR" b="0" i="1" dirty="0">
                <a:solidFill>
                  <a:srgbClr val="F4A628"/>
                </a:solidFill>
                <a:effectLst/>
                <a:latin typeface="Yanone Kaffeesatz"/>
              </a:rPr>
              <a:t>I</a:t>
            </a:r>
            <a:r>
              <a:rPr lang="en-US" altLang="ko-KR" b="0" i="0" dirty="0">
                <a:solidFill>
                  <a:srgbClr val="F4A628"/>
                </a:solidFill>
                <a:effectLst/>
                <a:latin typeface="Yanone Kaffeesatz"/>
              </a:rPr>
              <a:t>, and </a:t>
            </a:r>
            <a:r>
              <a:rPr lang="en-US" altLang="ko-KR" b="0" i="1" dirty="0">
                <a:solidFill>
                  <a:srgbClr val="F4A628"/>
                </a:solidFill>
                <a:effectLst/>
                <a:latin typeface="Yanone Kaffeesatz"/>
              </a:rPr>
              <a:t>R</a:t>
            </a:r>
            <a:endParaRPr lang="en-US" b="0" i="1" baseline="-25000" dirty="0">
              <a:solidFill>
                <a:srgbClr val="F4A628"/>
              </a:solidFill>
              <a:effectLst/>
              <a:latin typeface="Yanone Kaffeesatz"/>
            </a:endParaRPr>
          </a:p>
        </p:txBody>
      </p:sp>
      <p:pic>
        <p:nvPicPr>
          <p:cNvPr id="4" name="Picture 3">
            <a:extLst>
              <a:ext uri="{FF2B5EF4-FFF2-40B4-BE49-F238E27FC236}">
                <a16:creationId xmlns:a16="http://schemas.microsoft.com/office/drawing/2014/main" id="{1477EAF0-908D-4250-8FBC-6524D10EC7EC}"/>
              </a:ext>
            </a:extLst>
          </p:cNvPr>
          <p:cNvPicPr>
            <a:picLocks noChangeAspect="1"/>
          </p:cNvPicPr>
          <p:nvPr/>
        </p:nvPicPr>
        <p:blipFill>
          <a:blip r:embed="rId2"/>
          <a:stretch>
            <a:fillRect/>
          </a:stretch>
        </p:blipFill>
        <p:spPr>
          <a:xfrm>
            <a:off x="3570514" y="1273175"/>
            <a:ext cx="5014687" cy="5181606"/>
          </a:xfrm>
          <a:prstGeom prst="rect">
            <a:avLst/>
          </a:prstGeom>
        </p:spPr>
      </p:pic>
    </p:spTree>
    <p:extLst>
      <p:ext uri="{BB962C8B-B14F-4D97-AF65-F5344CB8AC3E}">
        <p14:creationId xmlns:p14="http://schemas.microsoft.com/office/powerpoint/2010/main" val="396636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5244-A859-46B4-83F4-2FF3F8C5C2FE}"/>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Parameter space exploration</a:t>
            </a:r>
            <a:endParaRPr lang="en-US" b="0" i="1" baseline="-25000" dirty="0">
              <a:solidFill>
                <a:srgbClr val="F4A628"/>
              </a:solidFill>
              <a:effectLst/>
              <a:latin typeface="Yanone Kaffeesatz"/>
            </a:endParaRPr>
          </a:p>
        </p:txBody>
      </p:sp>
      <p:pic>
        <p:nvPicPr>
          <p:cNvPr id="5" name="Picture 4">
            <a:extLst>
              <a:ext uri="{FF2B5EF4-FFF2-40B4-BE49-F238E27FC236}">
                <a16:creationId xmlns:a16="http://schemas.microsoft.com/office/drawing/2014/main" id="{B919A5C6-ECAB-4E7A-A390-A040E2EA932F}"/>
              </a:ext>
            </a:extLst>
          </p:cNvPr>
          <p:cNvPicPr>
            <a:picLocks noChangeAspect="1"/>
          </p:cNvPicPr>
          <p:nvPr/>
        </p:nvPicPr>
        <p:blipFill>
          <a:blip r:embed="rId2"/>
          <a:stretch>
            <a:fillRect/>
          </a:stretch>
        </p:blipFill>
        <p:spPr>
          <a:xfrm>
            <a:off x="3462337" y="1204913"/>
            <a:ext cx="5249863" cy="5266450"/>
          </a:xfrm>
          <a:prstGeom prst="rect">
            <a:avLst/>
          </a:prstGeom>
        </p:spPr>
      </p:pic>
    </p:spTree>
    <p:extLst>
      <p:ext uri="{BB962C8B-B14F-4D97-AF65-F5344CB8AC3E}">
        <p14:creationId xmlns:p14="http://schemas.microsoft.com/office/powerpoint/2010/main" val="948196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5244-A859-46B4-83F4-2FF3F8C5C2FE}"/>
              </a:ext>
            </a:extLst>
          </p:cNvPr>
          <p:cNvSpPr txBox="1">
            <a:spLocks/>
          </p:cNvSpPr>
          <p:nvPr/>
        </p:nvSpPr>
        <p:spPr>
          <a:xfrm>
            <a:off x="1926581" y="2837330"/>
            <a:ext cx="8306635" cy="13657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6600" b="0" i="0" dirty="0">
                <a:solidFill>
                  <a:srgbClr val="F4A628"/>
                </a:solidFill>
                <a:effectLst/>
                <a:latin typeface="Yanone Kaffeesatz"/>
              </a:rPr>
              <a:t>Extensions to the simple model</a:t>
            </a:r>
            <a:endParaRPr lang="en-US" sz="6600" b="0" i="1" baseline="-25000" dirty="0">
              <a:solidFill>
                <a:srgbClr val="F4A628"/>
              </a:solidFill>
              <a:effectLst/>
              <a:latin typeface="Yanone Kaffeesatz"/>
            </a:endParaRPr>
          </a:p>
        </p:txBody>
      </p:sp>
    </p:spTree>
    <p:extLst>
      <p:ext uri="{BB962C8B-B14F-4D97-AF65-F5344CB8AC3E}">
        <p14:creationId xmlns:p14="http://schemas.microsoft.com/office/powerpoint/2010/main" val="936415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F6FDF-BA8B-4665-ADA3-4D455882F924}"/>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SIR model with demographics</a:t>
            </a:r>
            <a:endParaRPr lang="en-US" b="0" i="1" baseline="-25000" dirty="0">
              <a:solidFill>
                <a:srgbClr val="F4A628"/>
              </a:solidFill>
              <a:effectLst/>
              <a:latin typeface="Yanone Kaffeesatz"/>
            </a:endParaRPr>
          </a:p>
        </p:txBody>
      </p:sp>
      <p:pic>
        <p:nvPicPr>
          <p:cNvPr id="4" name="Graphic 3">
            <a:extLst>
              <a:ext uri="{FF2B5EF4-FFF2-40B4-BE49-F238E27FC236}">
                <a16:creationId xmlns:a16="http://schemas.microsoft.com/office/drawing/2014/main" id="{A52DDF15-87E9-4FAF-AE94-1DA1C0BD1B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5999" y="1400771"/>
            <a:ext cx="5760000" cy="207917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FA7F3E9-37FC-4041-AB52-939C5B6FFAD0}"/>
                  </a:ext>
                </a:extLst>
              </p:cNvPr>
              <p:cNvSpPr txBox="1"/>
              <p:nvPr/>
            </p:nvSpPr>
            <p:spPr>
              <a:xfrm>
                <a:off x="4030188" y="3549467"/>
                <a:ext cx="361239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i="1" smtClean="0">
                              <a:latin typeface="Cambria Math" panose="02040503050406030204" pitchFamily="18" charset="0"/>
                              <a:ea typeface="Cambria Math" panose="02040503050406030204" pitchFamily="18" charset="0"/>
                            </a:rPr>
                            <m:t>𝜇</m:t>
                          </m:r>
                        </m:e>
                        <m:sub>
                          <m:r>
                            <a:rPr lang="pt-BR"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sub>
                      </m:sSub>
                      <m:r>
                        <a:rPr lang="pt-BR" sz="2400" i="1" smtClean="0">
                          <a:latin typeface="Cambria Math" panose="02040503050406030204" pitchFamily="18" charset="0"/>
                          <a:ea typeface="Cambria Math" panose="02040503050406030204" pitchFamily="18" charset="0"/>
                        </a:rPr>
                        <m:t>&gt;</m:t>
                      </m:r>
                      <m:r>
                        <a:rPr lang="en-US" sz="2400" b="0" i="1" smtClean="0">
                          <a:latin typeface="Cambria Math" panose="02040503050406030204" pitchFamily="18" charset="0"/>
                          <a:ea typeface="Cambria Math" panose="02040503050406030204" pitchFamily="18" charset="0"/>
                        </a:rPr>
                        <m:t>0,</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𝐼</m:t>
                          </m:r>
                          <m:r>
                            <a:rPr lang="en-US" sz="2400" i="1" smtClean="0">
                              <a:latin typeface="Cambria Math" panose="02040503050406030204" pitchFamily="18" charset="0"/>
                              <a:ea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𝑅</m:t>
                          </m:r>
                          <m:r>
                            <a:rPr lang="en-US" sz="2400" i="1">
                              <a:latin typeface="Cambria Math" panose="02040503050406030204" pitchFamily="18" charset="0"/>
                              <a:ea typeface="Cambria Math" panose="02040503050406030204" pitchFamily="18" charset="0"/>
                            </a:rPr>
                            <m:t>∙</m:t>
                          </m:r>
                        </m:sub>
                      </m:sSub>
                      <m:r>
                        <a:rPr lang="pt-BR" sz="2400" i="1">
                          <a:latin typeface="Cambria Math" panose="02040503050406030204" pitchFamily="18" charset="0"/>
                          <a:ea typeface="Cambria Math" panose="02040503050406030204" pitchFamily="18" charset="0"/>
                        </a:rPr>
                        <m:t>&gt;</m:t>
                      </m:r>
                      <m:r>
                        <a:rPr lang="en-US" sz="2400" i="1">
                          <a:latin typeface="Cambria Math" panose="02040503050406030204" pitchFamily="18" charset="0"/>
                          <a:ea typeface="Cambria Math" panose="02040503050406030204" pitchFamily="18" charset="0"/>
                        </a:rPr>
                        <m:t>0</m:t>
                      </m:r>
                    </m:oMath>
                  </m:oMathPara>
                </a14:m>
                <a:endParaRPr lang="en-US" sz="2400" dirty="0"/>
              </a:p>
            </p:txBody>
          </p:sp>
        </mc:Choice>
        <mc:Fallback>
          <p:sp>
            <p:nvSpPr>
              <p:cNvPr id="5" name="TextBox 4">
                <a:extLst>
                  <a:ext uri="{FF2B5EF4-FFF2-40B4-BE49-F238E27FC236}">
                    <a16:creationId xmlns:a16="http://schemas.microsoft.com/office/drawing/2014/main" id="{CFA7F3E9-37FC-4041-AB52-939C5B6FFAD0}"/>
                  </a:ext>
                </a:extLst>
              </p:cNvPr>
              <p:cNvSpPr txBox="1">
                <a:spLocks noRot="1" noChangeAspect="1" noMove="1" noResize="1" noEditPoints="1" noAdjustHandles="1" noChangeArrowheads="1" noChangeShapeType="1" noTextEdit="1"/>
              </p:cNvSpPr>
              <p:nvPr/>
            </p:nvSpPr>
            <p:spPr>
              <a:xfrm>
                <a:off x="4030188" y="3549467"/>
                <a:ext cx="3612399" cy="369332"/>
              </a:xfrm>
              <a:prstGeom prst="rect">
                <a:avLst/>
              </a:prstGeom>
              <a:blipFill>
                <a:blip r:embed="rId5"/>
                <a:stretch>
                  <a:fillRect l="-1518" r="-1518"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0180D62-D97A-4BB3-9688-755195A3C238}"/>
                  </a:ext>
                </a:extLst>
              </p:cNvPr>
              <p:cNvSpPr txBox="1"/>
              <p:nvPr/>
            </p:nvSpPr>
            <p:spPr>
              <a:xfrm>
                <a:off x="4162501" y="4273676"/>
                <a:ext cx="3385776" cy="70121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𝑑𝑆</m:t>
                              </m:r>
                            </m:num>
                            <m:den>
                              <m:r>
                                <a:rPr lang="en-US" sz="2400" b="0" i="1" smtClean="0">
                                  <a:latin typeface="Cambria Math" panose="02040503050406030204" pitchFamily="18" charset="0"/>
                                </a:rPr>
                                <m:t>𝑑</m:t>
                              </m:r>
                              <m:r>
                                <m:rPr>
                                  <m:sty m:val="p"/>
                                </m:rPr>
                                <a:rPr lang="en-US" sz="2400" b="0" i="0" smtClean="0">
                                  <a:latin typeface="Cambria Math" panose="02040503050406030204" pitchFamily="18" charset="0"/>
                                </a:rPr>
                                <m:t>t</m:t>
                              </m:r>
                            </m:den>
                          </m:f>
                          <m:r>
                            <a:rPr lang="en-US" sz="2400" b="0" i="1" smtClean="0">
                              <a:latin typeface="Cambria Math" panose="02040503050406030204" pitchFamily="18" charset="0"/>
                            </a:rPr>
                            <m:t>=</m:t>
                          </m:r>
                          <m:r>
                            <a:rPr lang="pt-BR" sz="2400" i="1" smtClean="0">
                              <a:latin typeface="Cambria Math" panose="02040503050406030204" pitchFamily="18" charset="0"/>
                              <a:ea typeface="Cambria Math" panose="02040503050406030204" pitchFamily="18" charset="0"/>
                            </a:rPr>
                            <m:t>𝜇</m:t>
                          </m:r>
                        </m:e>
                        <m:sub>
                          <m:r>
                            <a:rPr lang="pt-BR"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𝑆</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𝐼</m:t>
                          </m:r>
                        </m:num>
                        <m:den>
                          <m:r>
                            <a:rPr lang="en-US" sz="2400" b="0" i="1" smtClean="0">
                              <a:latin typeface="Cambria Math" panose="02040503050406030204" pitchFamily="18" charset="0"/>
                              <a:ea typeface="Cambria Math" panose="02040503050406030204" pitchFamily="18" charset="0"/>
                            </a:rPr>
                            <m:t>𝑁</m:t>
                          </m:r>
                        </m:den>
                      </m:f>
                      <m:r>
                        <a:rPr lang="en-US" sz="2400" b="0" i="1" smtClean="0">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ea typeface="Cambria Math" panose="02040503050406030204" pitchFamily="18" charset="0"/>
                        </a:rPr>
                        <m:t>𝑆</m:t>
                      </m:r>
                    </m:oMath>
                  </m:oMathPara>
                </a14:m>
                <a:endParaRPr lang="en-US" sz="2400" dirty="0"/>
              </a:p>
            </p:txBody>
          </p:sp>
        </mc:Choice>
        <mc:Fallback>
          <p:sp>
            <p:nvSpPr>
              <p:cNvPr id="7" name="TextBox 6">
                <a:extLst>
                  <a:ext uri="{FF2B5EF4-FFF2-40B4-BE49-F238E27FC236}">
                    <a16:creationId xmlns:a16="http://schemas.microsoft.com/office/drawing/2014/main" id="{C0180D62-D97A-4BB3-9688-755195A3C238}"/>
                  </a:ext>
                </a:extLst>
              </p:cNvPr>
              <p:cNvSpPr txBox="1">
                <a:spLocks noRot="1" noChangeAspect="1" noMove="1" noResize="1" noEditPoints="1" noAdjustHandles="1" noChangeArrowheads="1" noChangeShapeType="1" noTextEdit="1"/>
              </p:cNvSpPr>
              <p:nvPr/>
            </p:nvSpPr>
            <p:spPr>
              <a:xfrm>
                <a:off x="4162501" y="4273676"/>
                <a:ext cx="3385776" cy="70121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24604D2-E561-4829-AFF1-3F9F6A456C9F}"/>
                  </a:ext>
                </a:extLst>
              </p:cNvPr>
              <p:cNvSpPr txBox="1"/>
              <p:nvPr/>
            </p:nvSpPr>
            <p:spPr>
              <a:xfrm>
                <a:off x="4270076" y="5045005"/>
                <a:ext cx="3305094" cy="70121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pt-BR" sz="2400" i="1" smtClean="0">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𝐼</m:t>
                          </m:r>
                        </m:num>
                        <m:den>
                          <m:r>
                            <a:rPr lang="en-US" sz="2400" i="1">
                              <a:latin typeface="Cambria Math" panose="02040503050406030204" pitchFamily="18" charset="0"/>
                            </a:rPr>
                            <m:t>𝑑</m:t>
                          </m:r>
                          <m:r>
                            <m:rPr>
                              <m:sty m:val="p"/>
                            </m:rPr>
                            <a:rPr lang="en-US" sz="2400">
                              <a:latin typeface="Cambria Math" panose="02040503050406030204" pitchFamily="18" charset="0"/>
                            </a:rPr>
                            <m:t>t</m:t>
                          </m:r>
                        </m:den>
                      </m:f>
                      <m:r>
                        <a:rPr lang="en-US" sz="2400" i="1">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𝑆</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𝐼</m:t>
                          </m:r>
                        </m:num>
                        <m:den>
                          <m:r>
                            <a:rPr lang="en-US" sz="2400" b="0" i="1" smtClean="0">
                              <a:latin typeface="Cambria Math" panose="02040503050406030204" pitchFamily="18" charset="0"/>
                              <a:ea typeface="Cambria Math" panose="02040503050406030204" pitchFamily="18" charset="0"/>
                            </a:rPr>
                            <m:t>𝑁</m:t>
                          </m:r>
                        </m:den>
                      </m:f>
                      <m:r>
                        <a:rPr lang="en-US" sz="2400" b="0" i="1" smtClean="0">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𝐼</m:t>
                          </m:r>
                          <m:r>
                            <a:rPr lang="en-US" sz="2400" b="0" i="1" smtClean="0">
                              <a:latin typeface="Cambria Math" panose="02040503050406030204" pitchFamily="18" charset="0"/>
                              <a:ea typeface="Cambria Math" panose="02040503050406030204" pitchFamily="18" charset="0"/>
                            </a:rPr>
                            <m:t>𝑅</m:t>
                          </m:r>
                        </m:sub>
                      </m:sSub>
                      <m:r>
                        <a:rPr lang="en-US" sz="2400" b="0" i="1" smtClean="0">
                          <a:latin typeface="Cambria Math" panose="02040503050406030204" pitchFamily="18" charset="0"/>
                          <a:ea typeface="Cambria Math" panose="02040503050406030204" pitchFamily="18" charset="0"/>
                        </a:rPr>
                        <m:t>𝐼</m:t>
                      </m:r>
                      <m:r>
                        <a:rPr lang="en-US" sz="2400" b="0" i="1" smtClean="0">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𝐼</m:t>
                          </m:r>
                          <m:r>
                            <a:rPr lang="en-US" sz="2400" i="1">
                              <a:latin typeface="Cambria Math" panose="02040503050406030204" pitchFamily="18" charset="0"/>
                              <a:ea typeface="Cambria Math" panose="02040503050406030204" pitchFamily="18" charset="0"/>
                            </a:rPr>
                            <m:t>∙</m:t>
                          </m:r>
                        </m:sub>
                      </m:sSub>
                      <m:r>
                        <a:rPr lang="en-US" sz="2400" i="1">
                          <a:latin typeface="Cambria Math" panose="02040503050406030204" pitchFamily="18" charset="0"/>
                          <a:ea typeface="Cambria Math" panose="02040503050406030204" pitchFamily="18" charset="0"/>
                        </a:rPr>
                        <m:t>𝐼</m:t>
                      </m:r>
                    </m:oMath>
                  </m:oMathPara>
                </a14:m>
                <a:endParaRPr lang="en-US" sz="2400" dirty="0"/>
              </a:p>
            </p:txBody>
          </p:sp>
        </mc:Choice>
        <mc:Fallback>
          <p:sp>
            <p:nvSpPr>
              <p:cNvPr id="9" name="TextBox 8">
                <a:extLst>
                  <a:ext uri="{FF2B5EF4-FFF2-40B4-BE49-F238E27FC236}">
                    <a16:creationId xmlns:a16="http://schemas.microsoft.com/office/drawing/2014/main" id="{124604D2-E561-4829-AFF1-3F9F6A456C9F}"/>
                  </a:ext>
                </a:extLst>
              </p:cNvPr>
              <p:cNvSpPr txBox="1">
                <a:spLocks noRot="1" noChangeAspect="1" noMove="1" noResize="1" noEditPoints="1" noAdjustHandles="1" noChangeArrowheads="1" noChangeShapeType="1" noTextEdit="1"/>
              </p:cNvSpPr>
              <p:nvPr/>
            </p:nvSpPr>
            <p:spPr>
              <a:xfrm>
                <a:off x="4270076" y="5045005"/>
                <a:ext cx="3305094" cy="7012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2487BC0-527D-4A41-A0CA-6E27296FD8D9}"/>
                  </a:ext>
                </a:extLst>
              </p:cNvPr>
              <p:cNvSpPr txBox="1"/>
              <p:nvPr/>
            </p:nvSpPr>
            <p:spPr>
              <a:xfrm>
                <a:off x="4007225" y="5856676"/>
                <a:ext cx="2938271" cy="70121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pt-BR" sz="2400" i="1" smtClean="0">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𝑅</m:t>
                          </m:r>
                        </m:num>
                        <m:den>
                          <m:r>
                            <a:rPr lang="en-US" sz="2400" i="1">
                              <a:latin typeface="Cambria Math" panose="02040503050406030204" pitchFamily="18" charset="0"/>
                            </a:rPr>
                            <m:t>𝑑</m:t>
                          </m:r>
                          <m:r>
                            <m:rPr>
                              <m:sty m:val="p"/>
                            </m:rPr>
                            <a:rPr lang="en-US" sz="2400">
                              <a:latin typeface="Cambria Math" panose="02040503050406030204" pitchFamily="18" charset="0"/>
                            </a:rPr>
                            <m:t>t</m:t>
                          </m:r>
                        </m:den>
                      </m:f>
                      <m:r>
                        <a:rPr lang="en-US"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𝐼</m:t>
                          </m:r>
                          <m:r>
                            <a:rPr lang="en-US" sz="2400" b="0" i="1" smtClean="0">
                              <a:latin typeface="Cambria Math" panose="02040503050406030204" pitchFamily="18" charset="0"/>
                              <a:ea typeface="Cambria Math" panose="02040503050406030204" pitchFamily="18" charset="0"/>
                            </a:rPr>
                            <m:t>𝑅</m:t>
                          </m:r>
                        </m:sub>
                      </m:sSub>
                      <m:r>
                        <a:rPr lang="en-US" sz="2400" b="0" i="1" smtClean="0">
                          <a:latin typeface="Cambria Math" panose="02040503050406030204" pitchFamily="18" charset="0"/>
                          <a:ea typeface="Cambria Math" panose="02040503050406030204" pitchFamily="18" charset="0"/>
                        </a:rPr>
                        <m:t>𝐼</m:t>
                      </m:r>
                      <m:r>
                        <a:rPr lang="en-US" sz="2400" b="0" i="1" smtClean="0">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𝑅</m:t>
                          </m:r>
                          <m:r>
                            <a:rPr lang="en-US" sz="2400" i="1">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ea typeface="Cambria Math" panose="02040503050406030204" pitchFamily="18" charset="0"/>
                        </a:rPr>
                        <m:t>𝑅</m:t>
                      </m:r>
                    </m:oMath>
                  </m:oMathPara>
                </a14:m>
                <a:endParaRPr lang="en-US" sz="2400" dirty="0"/>
              </a:p>
            </p:txBody>
          </p:sp>
        </mc:Choice>
        <mc:Fallback>
          <p:sp>
            <p:nvSpPr>
              <p:cNvPr id="10" name="TextBox 9">
                <a:extLst>
                  <a:ext uri="{FF2B5EF4-FFF2-40B4-BE49-F238E27FC236}">
                    <a16:creationId xmlns:a16="http://schemas.microsoft.com/office/drawing/2014/main" id="{22487BC0-527D-4A41-A0CA-6E27296FD8D9}"/>
                  </a:ext>
                </a:extLst>
              </p:cNvPr>
              <p:cNvSpPr txBox="1">
                <a:spLocks noRot="1" noChangeAspect="1" noMove="1" noResize="1" noEditPoints="1" noAdjustHandles="1" noChangeArrowheads="1" noChangeShapeType="1" noTextEdit="1"/>
              </p:cNvSpPr>
              <p:nvPr/>
            </p:nvSpPr>
            <p:spPr>
              <a:xfrm>
                <a:off x="4007225" y="5856676"/>
                <a:ext cx="2938271" cy="70121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52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F6FDF-BA8B-4665-ADA3-4D455882F924}"/>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R implantation of the SIR model with demographics</a:t>
            </a:r>
            <a:endParaRPr lang="en-US" b="0" i="1" baseline="-25000" dirty="0">
              <a:solidFill>
                <a:srgbClr val="F4A628"/>
              </a:solidFill>
              <a:effectLst/>
              <a:latin typeface="Yanone Kaffeesatz"/>
            </a:endParaRPr>
          </a:p>
        </p:txBody>
      </p:sp>
      <p:sp>
        <p:nvSpPr>
          <p:cNvPr id="3" name="Content Placeholder 3">
            <a:extLst>
              <a:ext uri="{FF2B5EF4-FFF2-40B4-BE49-F238E27FC236}">
                <a16:creationId xmlns:a16="http://schemas.microsoft.com/office/drawing/2014/main" id="{F5CD1925-D33F-4602-8BB1-580DDD6FF42C}"/>
              </a:ext>
            </a:extLst>
          </p:cNvPr>
          <p:cNvSpPr txBox="1">
            <a:spLocks/>
          </p:cNvSpPr>
          <p:nvPr/>
        </p:nvSpPr>
        <p:spPr>
          <a:xfrm>
            <a:off x="1052512" y="1739899"/>
            <a:ext cx="10847388" cy="3987801"/>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err="1">
                <a:latin typeface="Source Code Pro" panose="020B0509030403020204" pitchFamily="49" charset="0"/>
                <a:ea typeface="Source Code Pro" panose="020B0509030403020204" pitchFamily="49" charset="0"/>
              </a:rPr>
              <a:t>open_sir_model</a:t>
            </a:r>
            <a:r>
              <a:rPr lang="en-US" altLang="ko-KR" sz="1600" dirty="0">
                <a:latin typeface="Source Code Pro" panose="020B0509030403020204" pitchFamily="49" charset="0"/>
                <a:ea typeface="Source Code Pro" panose="020B0509030403020204" pitchFamily="49" charset="0"/>
              </a:rPr>
              <a:t> &lt;- function (t, y, params)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B &lt;- params["B"]</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beta &lt;- params["beta"]</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mu &lt;- params["mu"]</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gamma &lt;- params["gamma"]</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N &lt;- y[1]+y[2]+y[3]</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muSI</a:t>
            </a:r>
            <a:r>
              <a:rPr lang="en-US" altLang="ko-KR" sz="1600" dirty="0">
                <a:latin typeface="Source Code Pro" panose="020B0509030403020204" pitchFamily="49" charset="0"/>
                <a:ea typeface="Source Code Pro" panose="020B0509030403020204" pitchFamily="49" charset="0"/>
              </a:rPr>
              <a:t> &lt;- beta*y[2]/N</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muIR</a:t>
            </a:r>
            <a:r>
              <a:rPr lang="en-US" altLang="ko-KR" sz="1600" dirty="0">
                <a:latin typeface="Source Code Pro" panose="020B0509030403020204" pitchFamily="49" charset="0"/>
                <a:ea typeface="Source Code Pro" panose="020B0509030403020204" pitchFamily="49" charset="0"/>
              </a:rPr>
              <a:t> &lt;- gamma</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dSdt</a:t>
            </a:r>
            <a:r>
              <a:rPr lang="en-US" altLang="ko-KR" sz="1600" dirty="0">
                <a:latin typeface="Source Code Pro" panose="020B0509030403020204" pitchFamily="49" charset="0"/>
                <a:ea typeface="Source Code Pro" panose="020B0509030403020204" pitchFamily="49" charset="0"/>
              </a:rPr>
              <a:t> &lt;- B - </a:t>
            </a:r>
            <a:r>
              <a:rPr lang="en-US" altLang="ko-KR" sz="1600" dirty="0" err="1">
                <a:latin typeface="Source Code Pro" panose="020B0509030403020204" pitchFamily="49" charset="0"/>
                <a:ea typeface="Source Code Pro" panose="020B0509030403020204" pitchFamily="49" charset="0"/>
              </a:rPr>
              <a:t>muSI</a:t>
            </a:r>
            <a:r>
              <a:rPr lang="en-US" altLang="ko-KR" sz="1600" dirty="0">
                <a:latin typeface="Source Code Pro" panose="020B0509030403020204" pitchFamily="49" charset="0"/>
                <a:ea typeface="Source Code Pro" panose="020B0509030403020204" pitchFamily="49" charset="0"/>
              </a:rPr>
              <a:t>*y[1]- mu*y[1]</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dIdt</a:t>
            </a:r>
            <a:r>
              <a:rPr lang="en-US" altLang="ko-KR" sz="1600" dirty="0">
                <a:latin typeface="Source Code Pro" panose="020B0509030403020204" pitchFamily="49" charset="0"/>
                <a:ea typeface="Source Code Pro" panose="020B0509030403020204" pitchFamily="49" charset="0"/>
              </a:rPr>
              <a:t> &lt;- </a:t>
            </a:r>
            <a:r>
              <a:rPr lang="en-US" altLang="ko-KR" sz="1600" dirty="0" err="1">
                <a:latin typeface="Source Code Pro" panose="020B0509030403020204" pitchFamily="49" charset="0"/>
                <a:ea typeface="Source Code Pro" panose="020B0509030403020204" pitchFamily="49" charset="0"/>
              </a:rPr>
              <a:t>muSI</a:t>
            </a:r>
            <a:r>
              <a:rPr lang="en-US" altLang="ko-KR" sz="1600" dirty="0">
                <a:latin typeface="Source Code Pro" panose="020B0509030403020204" pitchFamily="49" charset="0"/>
                <a:ea typeface="Source Code Pro" panose="020B0509030403020204" pitchFamily="49" charset="0"/>
              </a:rPr>
              <a:t>*y[1] - (</a:t>
            </a:r>
            <a:r>
              <a:rPr lang="en-US" altLang="ko-KR" sz="1600" dirty="0" err="1">
                <a:latin typeface="Source Code Pro" panose="020B0509030403020204" pitchFamily="49" charset="0"/>
                <a:ea typeface="Source Code Pro" panose="020B0509030403020204" pitchFamily="49" charset="0"/>
              </a:rPr>
              <a:t>mu+muIR</a:t>
            </a:r>
            <a:r>
              <a:rPr lang="en-US" altLang="ko-KR" sz="1600" dirty="0">
                <a:latin typeface="Source Code Pro" panose="020B0509030403020204" pitchFamily="49" charset="0"/>
                <a:ea typeface="Source Code Pro" panose="020B0509030403020204" pitchFamily="49" charset="0"/>
              </a:rPr>
              <a:t>)*y[2]</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dRdt</a:t>
            </a:r>
            <a:r>
              <a:rPr lang="en-US" altLang="ko-KR" sz="1600" dirty="0">
                <a:latin typeface="Source Code Pro" panose="020B0509030403020204" pitchFamily="49" charset="0"/>
                <a:ea typeface="Source Code Pro" panose="020B0509030403020204" pitchFamily="49" charset="0"/>
              </a:rPr>
              <a:t> &lt;- </a:t>
            </a:r>
            <a:r>
              <a:rPr lang="en-US" altLang="ko-KR" sz="1600" dirty="0" err="1">
                <a:latin typeface="Source Code Pro" panose="020B0509030403020204" pitchFamily="49" charset="0"/>
                <a:ea typeface="Source Code Pro" panose="020B0509030403020204" pitchFamily="49" charset="0"/>
              </a:rPr>
              <a:t>muIR</a:t>
            </a:r>
            <a:r>
              <a:rPr lang="en-US" altLang="ko-KR" sz="1600" dirty="0">
                <a:latin typeface="Source Code Pro" panose="020B0509030403020204" pitchFamily="49" charset="0"/>
                <a:ea typeface="Source Code Pro" panose="020B0509030403020204" pitchFamily="49" charset="0"/>
              </a:rPr>
              <a:t>*y[2] - mu*y[3]</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list(c(</a:t>
            </a:r>
            <a:r>
              <a:rPr lang="en-US" altLang="ko-KR" sz="1600" dirty="0" err="1">
                <a:latin typeface="Source Code Pro" panose="020B0509030403020204" pitchFamily="49" charset="0"/>
                <a:ea typeface="Source Code Pro" panose="020B0509030403020204" pitchFamily="49" charset="0"/>
              </a:rPr>
              <a:t>dSdt</a:t>
            </a: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dIdt</a:t>
            </a: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dRdt</a:t>
            </a:r>
            <a:r>
              <a:rPr lang="en-US" altLang="ko-KR" sz="1600" dirty="0">
                <a:latin typeface="Source Code Pro" panose="020B0509030403020204" pitchFamily="49" charset="0"/>
                <a:ea typeface="Source Code Pro" panose="020B0509030403020204" pitchFamily="49" charset="0"/>
              </a:rPr>
              <a: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a:t>
            </a:r>
          </a:p>
        </p:txBody>
      </p:sp>
    </p:spTree>
    <p:extLst>
      <p:ext uri="{BB962C8B-B14F-4D97-AF65-F5344CB8AC3E}">
        <p14:creationId xmlns:p14="http://schemas.microsoft.com/office/powerpoint/2010/main" val="3051946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4704-ADE1-4AEB-A8D7-417BE088B951}"/>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Parameters, initial values, and simulation times</a:t>
            </a:r>
            <a:endParaRPr lang="en-US" b="0" i="0" baseline="-25000" dirty="0">
              <a:solidFill>
                <a:srgbClr val="F4A628"/>
              </a:solidFill>
              <a:effectLst/>
              <a:latin typeface="Yanone Kaffeesatz"/>
            </a:endParaRPr>
          </a:p>
        </p:txBody>
      </p:sp>
      <p:sp>
        <p:nvSpPr>
          <p:cNvPr id="4" name="Content Placeholder 3">
            <a:extLst>
              <a:ext uri="{FF2B5EF4-FFF2-40B4-BE49-F238E27FC236}">
                <a16:creationId xmlns:a16="http://schemas.microsoft.com/office/drawing/2014/main" id="{2BE8C988-0CF9-4A2F-AC54-F5A441401E54}"/>
              </a:ext>
            </a:extLst>
          </p:cNvPr>
          <p:cNvSpPr txBox="1">
            <a:spLocks/>
          </p:cNvSpPr>
          <p:nvPr/>
        </p:nvSpPr>
        <p:spPr>
          <a:xfrm>
            <a:off x="1052512" y="1739899"/>
            <a:ext cx="10847388" cy="838201"/>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params &lt;- c(B=20/365, mu=1/(50*365), beta=1.2, gamma=1/10)</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y0 &lt;- c(S=999, I=1, R=0)</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times &lt;- seq(from=0, to=30*365, by=1)</a:t>
            </a:r>
            <a:endParaRPr lang="en-US" altLang="ko-KR" sz="1600" i="1" dirty="0">
              <a:solidFill>
                <a:schemeClr val="bg1">
                  <a:lumMod val="50000"/>
                </a:schemeClr>
              </a:solidFill>
              <a:latin typeface="Source Code Pro" panose="020B0509030403020204" pitchFamily="49" charset="0"/>
              <a:ea typeface="Source Code Pro" panose="020B0509030403020204" pitchFamily="49" charset="0"/>
            </a:endParaRPr>
          </a:p>
        </p:txBody>
      </p:sp>
      <p:sp>
        <p:nvSpPr>
          <p:cNvPr id="5" name="Content Placeholder 3">
            <a:extLst>
              <a:ext uri="{FF2B5EF4-FFF2-40B4-BE49-F238E27FC236}">
                <a16:creationId xmlns:a16="http://schemas.microsoft.com/office/drawing/2014/main" id="{1E6F9B2E-D953-4EA7-A7DB-DC789D504CCF}"/>
              </a:ext>
            </a:extLst>
          </p:cNvPr>
          <p:cNvSpPr txBox="1">
            <a:spLocks/>
          </p:cNvSpPr>
          <p:nvPr/>
        </p:nvSpPr>
        <p:spPr>
          <a:xfrm>
            <a:off x="1083127" y="2794906"/>
            <a:ext cx="11569700" cy="83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00"/>
              </a:lnSpc>
              <a:spcBef>
                <a:spcPts val="0"/>
              </a:spcBef>
            </a:pPr>
            <a:r>
              <a:rPr lang="en-US" altLang="ko-KR" sz="2400" dirty="0"/>
              <a:t>Simulate</a:t>
            </a:r>
            <a:endParaRPr lang="en-US" sz="2400" dirty="0"/>
          </a:p>
        </p:txBody>
      </p:sp>
      <p:sp>
        <p:nvSpPr>
          <p:cNvPr id="6" name="Content Placeholder 3">
            <a:extLst>
              <a:ext uri="{FF2B5EF4-FFF2-40B4-BE49-F238E27FC236}">
                <a16:creationId xmlns:a16="http://schemas.microsoft.com/office/drawing/2014/main" id="{83D14A91-3509-4FBB-B104-2559AAF0F1B4}"/>
              </a:ext>
            </a:extLst>
          </p:cNvPr>
          <p:cNvSpPr txBox="1">
            <a:spLocks/>
          </p:cNvSpPr>
          <p:nvPr/>
        </p:nvSpPr>
        <p:spPr>
          <a:xfrm>
            <a:off x="1052512" y="3526974"/>
            <a:ext cx="10860088" cy="6477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ode(</a:t>
            </a:r>
            <a:r>
              <a:rPr lang="en-US" altLang="ko-KR" sz="1600" dirty="0" err="1">
                <a:latin typeface="Source Code Pro" panose="020B0509030403020204" pitchFamily="49" charset="0"/>
                <a:ea typeface="Source Code Pro" panose="020B0509030403020204" pitchFamily="49" charset="0"/>
              </a:rPr>
              <a:t>func</a:t>
            </a:r>
            <a:r>
              <a:rPr lang="en-US" altLang="ko-KR" sz="1600" dirty="0">
                <a:latin typeface="Source Code Pro" panose="020B0509030403020204" pitchFamily="49" charset="0"/>
                <a:ea typeface="Source Code Pro" panose="020B0509030403020204" pitchFamily="49" charset="0"/>
              </a:rPr>
              <a:t> = </a:t>
            </a:r>
            <a:r>
              <a:rPr lang="en-US" altLang="ko-KR" sz="1600" dirty="0" err="1">
                <a:latin typeface="Source Code Pro" panose="020B0509030403020204" pitchFamily="49" charset="0"/>
                <a:ea typeface="Source Code Pro" panose="020B0509030403020204" pitchFamily="49" charset="0"/>
              </a:rPr>
              <a:t>open_sir_model</a:t>
            </a:r>
            <a:r>
              <a:rPr lang="en-US" altLang="ko-KR" sz="1600" dirty="0">
                <a:latin typeface="Source Code Pro" panose="020B0509030403020204" pitchFamily="49" charset="0"/>
                <a:ea typeface="Source Code Pro" panose="020B0509030403020204" pitchFamily="49" charset="0"/>
              </a:rPr>
              <a:t>, y = y0, times = times, </a:t>
            </a:r>
            <a:r>
              <a:rPr lang="en-US" altLang="ko-KR" sz="1600" dirty="0" err="1">
                <a:latin typeface="Source Code Pro" panose="020B0509030403020204" pitchFamily="49" charset="0"/>
                <a:ea typeface="Source Code Pro" panose="020B0509030403020204" pitchFamily="49" charset="0"/>
              </a:rPr>
              <a:t>parms</a:t>
            </a:r>
            <a:r>
              <a:rPr lang="en-US" altLang="ko-KR" sz="1600" dirty="0">
                <a:latin typeface="Source Code Pro" panose="020B0509030403020204" pitchFamily="49" charset="0"/>
                <a:ea typeface="Source Code Pro" panose="020B0509030403020204" pitchFamily="49" charset="0"/>
              </a:rPr>
              <a:t> = params) %&gt;%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as.data.frame</a:t>
            </a:r>
            <a:r>
              <a:rPr lang="en-US" altLang="ko-KR" sz="1600" dirty="0">
                <a:latin typeface="Source Code Pro" panose="020B0509030403020204" pitchFamily="49" charset="0"/>
                <a:ea typeface="Source Code Pro" panose="020B0509030403020204" pitchFamily="49" charset="0"/>
              </a:rPr>
              <a:t>() -&gt; out</a:t>
            </a:r>
          </a:p>
          <a:p>
            <a:pPr marL="0" indent="0">
              <a:lnSpc>
                <a:spcPct val="100000"/>
              </a:lnSpc>
              <a:spcBef>
                <a:spcPts val="0"/>
              </a:spcBef>
              <a:buNone/>
            </a:pPr>
            <a:endParaRPr lang="en-US" altLang="ko-KR" sz="1600" dirty="0">
              <a:latin typeface="Source Code Pro" panose="020B0509030403020204" pitchFamily="49" charset="0"/>
              <a:ea typeface="Source Code Pro" panose="020B0509030403020204" pitchFamily="49" charset="0"/>
            </a:endParaRPr>
          </a:p>
          <a:p>
            <a:pPr marL="0" indent="0">
              <a:lnSpc>
                <a:spcPct val="100000"/>
              </a:lnSpc>
              <a:spcBef>
                <a:spcPts val="0"/>
              </a:spcBef>
              <a:buNone/>
            </a:pPr>
            <a:endParaRPr lang="en-US" altLang="ko-KR" sz="1600" dirty="0">
              <a:latin typeface="Source Code Pro" panose="020B0509030403020204" pitchFamily="49" charset="0"/>
              <a:ea typeface="Source Code Pro" panose="020B0509030403020204" pitchFamily="49" charset="0"/>
            </a:endParaRPr>
          </a:p>
          <a:p>
            <a:pPr marL="0" indent="0">
              <a:lnSpc>
                <a:spcPct val="100000"/>
              </a:lnSpc>
              <a:spcBef>
                <a:spcPts val="0"/>
              </a:spcBef>
              <a:buNone/>
            </a:pP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a:t>
            </a:r>
          </a:p>
        </p:txBody>
      </p:sp>
      <p:sp>
        <p:nvSpPr>
          <p:cNvPr id="7" name="Content Placeholder 3">
            <a:extLst>
              <a:ext uri="{FF2B5EF4-FFF2-40B4-BE49-F238E27FC236}">
                <a16:creationId xmlns:a16="http://schemas.microsoft.com/office/drawing/2014/main" id="{47895FF9-F4E0-425F-AD29-2CF5080EBE9D}"/>
              </a:ext>
            </a:extLst>
          </p:cNvPr>
          <p:cNvSpPr txBox="1">
            <a:spLocks/>
          </p:cNvSpPr>
          <p:nvPr/>
        </p:nvSpPr>
        <p:spPr>
          <a:xfrm>
            <a:off x="1052512" y="5105400"/>
            <a:ext cx="10860088" cy="13208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out %&gt;%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gather( state, value, -time) %&gt;%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ggplot</a:t>
            </a:r>
            <a:r>
              <a:rPr lang="en-US" altLang="ko-KR" sz="1600" dirty="0">
                <a:latin typeface="Source Code Pro" panose="020B0509030403020204" pitchFamily="49" charset="0"/>
                <a:ea typeface="Source Code Pro" panose="020B0509030403020204" pitchFamily="49" charset="0"/>
              </a:rPr>
              <a:t>(</a:t>
            </a:r>
            <a:r>
              <a:rPr lang="en-US" altLang="ko-KR" sz="1600" dirty="0" err="1">
                <a:latin typeface="Source Code Pro" panose="020B0509030403020204" pitchFamily="49" charset="0"/>
                <a:ea typeface="Source Code Pro" panose="020B0509030403020204" pitchFamily="49" charset="0"/>
              </a:rPr>
              <a:t>aes</a:t>
            </a:r>
            <a:r>
              <a:rPr lang="en-US" altLang="ko-KR" sz="1600" dirty="0">
                <a:latin typeface="Source Code Pro" panose="020B0509030403020204" pitchFamily="49" charset="0"/>
                <a:ea typeface="Source Code Pro" panose="020B0509030403020204" pitchFamily="49" charset="0"/>
              </a:rPr>
              <a:t>(x=time/365,y=</a:t>
            </a:r>
            <a:r>
              <a:rPr lang="en-US" altLang="ko-KR" sz="1600" dirty="0" err="1">
                <a:latin typeface="Source Code Pro" panose="020B0509030403020204" pitchFamily="49" charset="0"/>
                <a:ea typeface="Source Code Pro" panose="020B0509030403020204" pitchFamily="49" charset="0"/>
              </a:rPr>
              <a:t>value,color</a:t>
            </a:r>
            <a:r>
              <a:rPr lang="en-US" altLang="ko-KR" sz="1600" dirty="0">
                <a:latin typeface="Source Code Pro" panose="020B0509030403020204" pitchFamily="49" charset="0"/>
                <a:ea typeface="Source Code Pro" panose="020B0509030403020204" pitchFamily="49" charset="0"/>
              </a:rPr>
              <a:t>=state)) + </a:t>
            </a:r>
            <a:r>
              <a:rPr lang="en-US" altLang="ko-KR" sz="1600" dirty="0" err="1">
                <a:latin typeface="Source Code Pro" panose="020B0509030403020204" pitchFamily="49" charset="0"/>
                <a:ea typeface="Source Code Pro" panose="020B0509030403020204" pitchFamily="49" charset="0"/>
              </a:rPr>
              <a:t>geom_line</a:t>
            </a:r>
            <a:r>
              <a:rPr lang="en-US" altLang="ko-KR" sz="1600" dirty="0">
                <a:latin typeface="Source Code Pro" panose="020B0509030403020204" pitchFamily="49" charset="0"/>
                <a:ea typeface="Source Code Pro" panose="020B0509030403020204" pitchFamily="49" charset="0"/>
              </a:rPr>
              <a: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facet_wrap</a:t>
            </a:r>
            <a:r>
              <a:rPr lang="en-US" altLang="ko-KR" sz="1600" dirty="0">
                <a:latin typeface="Source Code Pro" panose="020B0509030403020204" pitchFamily="49" charset="0"/>
                <a:ea typeface="Source Code Pro" panose="020B0509030403020204" pitchFamily="49" charset="0"/>
              </a:rPr>
              <a:t>(~state, scales="</a:t>
            </a:r>
            <a:r>
              <a:rPr lang="en-US" altLang="ko-KR" sz="1600" dirty="0" err="1">
                <a:latin typeface="Source Code Pro" panose="020B0509030403020204" pitchFamily="49" charset="0"/>
                <a:ea typeface="Source Code Pro" panose="020B0509030403020204" pitchFamily="49" charset="0"/>
              </a:rPr>
              <a:t>free_y</a:t>
            </a: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ncol</a:t>
            </a:r>
            <a:r>
              <a:rPr lang="en-US" altLang="ko-KR" sz="1600" dirty="0">
                <a:latin typeface="Source Code Pro" panose="020B0509030403020204" pitchFamily="49" charset="0"/>
                <a:ea typeface="Source Code Pro" panose="020B0509030403020204" pitchFamily="49" charset="0"/>
              </a:rPr>
              <a:t>=1 )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scale_y_log10()</a:t>
            </a:r>
          </a:p>
          <a:p>
            <a:pPr marL="0" indent="0">
              <a:lnSpc>
                <a:spcPct val="100000"/>
              </a:lnSpc>
              <a:spcBef>
                <a:spcPts val="0"/>
              </a:spcBef>
              <a:buNone/>
            </a:pPr>
            <a:endParaRPr lang="en-US" altLang="ko-KR" sz="1600" dirty="0">
              <a:latin typeface="Source Code Pro" panose="020B0509030403020204" pitchFamily="49" charset="0"/>
              <a:ea typeface="Source Code Pro" panose="020B0509030403020204" pitchFamily="49" charset="0"/>
            </a:endParaRPr>
          </a:p>
          <a:p>
            <a:pPr marL="0" indent="0">
              <a:lnSpc>
                <a:spcPct val="100000"/>
              </a:lnSpc>
              <a:spcBef>
                <a:spcPts val="0"/>
              </a:spcBef>
              <a:buNone/>
            </a:pPr>
            <a:r>
              <a:rPr lang="en-US" altLang="ko-KR" sz="1600" i="1" dirty="0">
                <a:solidFill>
                  <a:schemeClr val="bg1">
                    <a:lumMod val="50000"/>
                  </a:schemeClr>
                </a:solidFill>
                <a:latin typeface="Source Code Pro" panose="020B0509030403020204" pitchFamily="49" charset="0"/>
                <a:ea typeface="Source Code Pro" panose="020B0509030403020204" pitchFamily="49" charset="0"/>
              </a:rPr>
              <a:t> 	</a:t>
            </a:r>
          </a:p>
        </p:txBody>
      </p:sp>
      <p:sp>
        <p:nvSpPr>
          <p:cNvPr id="8" name="Content Placeholder 3">
            <a:extLst>
              <a:ext uri="{FF2B5EF4-FFF2-40B4-BE49-F238E27FC236}">
                <a16:creationId xmlns:a16="http://schemas.microsoft.com/office/drawing/2014/main" id="{905A861B-CD63-45ED-B2A4-DF58CF627FEA}"/>
              </a:ext>
            </a:extLst>
          </p:cNvPr>
          <p:cNvSpPr txBox="1">
            <a:spLocks/>
          </p:cNvSpPr>
          <p:nvPr/>
        </p:nvSpPr>
        <p:spPr>
          <a:xfrm>
            <a:off x="1052510" y="4449535"/>
            <a:ext cx="10860089" cy="83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00"/>
              </a:lnSpc>
              <a:spcBef>
                <a:spcPts val="0"/>
              </a:spcBef>
            </a:pPr>
            <a:r>
              <a:rPr lang="en-US" altLang="ko-KR" sz="2400" dirty="0"/>
              <a:t>Visualize</a:t>
            </a:r>
            <a:endParaRPr lang="en-US" sz="2400" dirty="0"/>
          </a:p>
        </p:txBody>
      </p:sp>
    </p:spTree>
    <p:extLst>
      <p:ext uri="{BB962C8B-B14F-4D97-AF65-F5344CB8AC3E}">
        <p14:creationId xmlns:p14="http://schemas.microsoft.com/office/powerpoint/2010/main" val="431081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4704-ADE1-4AEB-A8D7-417BE088B951}"/>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1" dirty="0">
                <a:solidFill>
                  <a:srgbClr val="F4A628"/>
                </a:solidFill>
                <a:effectLst/>
                <a:latin typeface="Yanone Kaffeesatz"/>
              </a:rPr>
              <a:t>S</a:t>
            </a:r>
            <a:r>
              <a:rPr lang="en-US" altLang="ko-KR" b="0" i="0" dirty="0">
                <a:solidFill>
                  <a:srgbClr val="F4A628"/>
                </a:solidFill>
                <a:effectLst/>
                <a:latin typeface="Yanone Kaffeesatz"/>
              </a:rPr>
              <a:t>, </a:t>
            </a:r>
            <a:r>
              <a:rPr lang="en-US" altLang="ko-KR" b="0" i="1" dirty="0">
                <a:solidFill>
                  <a:srgbClr val="F4A628"/>
                </a:solidFill>
                <a:effectLst/>
                <a:latin typeface="Yanone Kaffeesatz"/>
              </a:rPr>
              <a:t>I</a:t>
            </a:r>
            <a:r>
              <a:rPr lang="en-US" altLang="ko-KR" b="0" i="0" dirty="0">
                <a:solidFill>
                  <a:srgbClr val="F4A628"/>
                </a:solidFill>
                <a:effectLst/>
                <a:latin typeface="Yanone Kaffeesatz"/>
              </a:rPr>
              <a:t>, </a:t>
            </a:r>
            <a:r>
              <a:rPr lang="en-US" altLang="ko-KR" b="0" i="1" dirty="0">
                <a:solidFill>
                  <a:srgbClr val="F4A628"/>
                </a:solidFill>
                <a:effectLst/>
                <a:latin typeface="Yanone Kaffeesatz"/>
              </a:rPr>
              <a:t>R</a:t>
            </a:r>
            <a:r>
              <a:rPr lang="en-US" altLang="ko-KR" b="0" i="0" dirty="0">
                <a:solidFill>
                  <a:srgbClr val="F4A628"/>
                </a:solidFill>
                <a:effectLst/>
                <a:latin typeface="Yanone Kaffeesatz"/>
              </a:rPr>
              <a:t> </a:t>
            </a:r>
            <a:r>
              <a:rPr lang="en-US" altLang="ko-KR" dirty="0">
                <a:solidFill>
                  <a:srgbClr val="F4A628"/>
                </a:solidFill>
                <a:latin typeface="Yanone Kaffeesatz"/>
              </a:rPr>
              <a:t>over time</a:t>
            </a:r>
            <a:endParaRPr lang="en-US" b="0" i="0" baseline="-25000" dirty="0">
              <a:solidFill>
                <a:srgbClr val="F4A628"/>
              </a:solidFill>
              <a:effectLst/>
              <a:latin typeface="Yanone Kaffeesatz"/>
            </a:endParaRPr>
          </a:p>
        </p:txBody>
      </p:sp>
      <p:pic>
        <p:nvPicPr>
          <p:cNvPr id="9" name="Picture 8">
            <a:extLst>
              <a:ext uri="{FF2B5EF4-FFF2-40B4-BE49-F238E27FC236}">
                <a16:creationId xmlns:a16="http://schemas.microsoft.com/office/drawing/2014/main" id="{D0B422C6-AD33-4F27-886D-0388D0D1AA86}"/>
              </a:ext>
            </a:extLst>
          </p:cNvPr>
          <p:cNvPicPr>
            <a:picLocks noChangeAspect="1"/>
          </p:cNvPicPr>
          <p:nvPr/>
        </p:nvPicPr>
        <p:blipFill>
          <a:blip r:embed="rId2"/>
          <a:stretch>
            <a:fillRect/>
          </a:stretch>
        </p:blipFill>
        <p:spPr>
          <a:xfrm>
            <a:off x="3445799" y="1177925"/>
            <a:ext cx="5328000" cy="5422678"/>
          </a:xfrm>
          <a:prstGeom prst="rect">
            <a:avLst/>
          </a:prstGeom>
        </p:spPr>
      </p:pic>
    </p:spTree>
    <p:extLst>
      <p:ext uri="{BB962C8B-B14F-4D97-AF65-F5344CB8AC3E}">
        <p14:creationId xmlns:p14="http://schemas.microsoft.com/office/powerpoint/2010/main" val="1963768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55B0A-90C6-43B0-B09B-D6D8B6FBD6EC}"/>
              </a:ext>
            </a:extLst>
          </p:cNvPr>
          <p:cNvPicPr>
            <a:picLocks noChangeAspect="1"/>
          </p:cNvPicPr>
          <p:nvPr/>
        </p:nvPicPr>
        <p:blipFill>
          <a:blip r:embed="rId2"/>
          <a:stretch>
            <a:fillRect/>
          </a:stretch>
        </p:blipFill>
        <p:spPr>
          <a:xfrm>
            <a:off x="3479800" y="1270000"/>
            <a:ext cx="5184000" cy="5248800"/>
          </a:xfrm>
          <a:prstGeom prst="rect">
            <a:avLst/>
          </a:prstGeom>
        </p:spPr>
      </p:pic>
      <p:sp>
        <p:nvSpPr>
          <p:cNvPr id="4" name="Title 1">
            <a:extLst>
              <a:ext uri="{FF2B5EF4-FFF2-40B4-BE49-F238E27FC236}">
                <a16:creationId xmlns:a16="http://schemas.microsoft.com/office/drawing/2014/main" id="{109ACB29-10D9-40A4-93F2-D8F4C5092552}"/>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1" dirty="0">
                <a:solidFill>
                  <a:srgbClr val="F4A628"/>
                </a:solidFill>
                <a:effectLst/>
                <a:latin typeface="Yanone Kaffeesatz"/>
              </a:rPr>
              <a:t>S vs.</a:t>
            </a:r>
            <a:r>
              <a:rPr lang="en-US" altLang="ko-KR" b="0" i="0" dirty="0">
                <a:solidFill>
                  <a:srgbClr val="F4A628"/>
                </a:solidFill>
                <a:effectLst/>
                <a:latin typeface="Yanone Kaffeesatz"/>
              </a:rPr>
              <a:t> </a:t>
            </a:r>
            <a:r>
              <a:rPr lang="en-US" altLang="ko-KR" b="0" i="1" dirty="0">
                <a:solidFill>
                  <a:srgbClr val="F4A628"/>
                </a:solidFill>
                <a:effectLst/>
                <a:latin typeface="Yanone Kaffeesatz"/>
              </a:rPr>
              <a:t>I</a:t>
            </a:r>
            <a:endParaRPr lang="en-US" b="0" i="0" baseline="-25000" dirty="0">
              <a:solidFill>
                <a:srgbClr val="F4A628"/>
              </a:solidFill>
              <a:effectLst/>
              <a:latin typeface="Yanone Kaffeesatz"/>
            </a:endParaRPr>
          </a:p>
        </p:txBody>
      </p:sp>
    </p:spTree>
    <p:extLst>
      <p:ext uri="{BB962C8B-B14F-4D97-AF65-F5344CB8AC3E}">
        <p14:creationId xmlns:p14="http://schemas.microsoft.com/office/powerpoint/2010/main" val="880704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0D1-2864-1245-88D5-573028C9B2F6}"/>
              </a:ext>
            </a:extLst>
          </p:cNvPr>
          <p:cNvSpPr>
            <a:spLocks noGrp="1"/>
          </p:cNvSpPr>
          <p:nvPr>
            <p:ph type="title" idx="4294967295"/>
          </p:nvPr>
        </p:nvSpPr>
        <p:spPr>
          <a:xfrm>
            <a:off x="1015532" y="145245"/>
            <a:ext cx="10167937" cy="1179513"/>
          </a:xfrm>
        </p:spPr>
        <p:txBody>
          <a:bodyPr>
            <a:normAutofit/>
          </a:bodyPr>
          <a:lstStyle/>
          <a:p>
            <a:r>
              <a:rPr lang="en-US" dirty="0">
                <a:solidFill>
                  <a:srgbClr val="F4950A"/>
                </a:solidFill>
                <a:latin typeface="Yanone Kaffeesatz"/>
              </a:rPr>
              <a:t>Infectious diseases are a big contributor to GBD</a:t>
            </a:r>
          </a:p>
        </p:txBody>
      </p:sp>
      <p:pic>
        <p:nvPicPr>
          <p:cNvPr id="5" name="Picture 4" descr="Table&#10;&#10;Description automatically generated with medium confidence">
            <a:extLst>
              <a:ext uri="{FF2B5EF4-FFF2-40B4-BE49-F238E27FC236}">
                <a16:creationId xmlns:a16="http://schemas.microsoft.com/office/drawing/2014/main" id="{C26DDD04-E312-4FFC-882A-559EDA70F5B9}"/>
              </a:ext>
            </a:extLst>
          </p:cNvPr>
          <p:cNvPicPr>
            <a:picLocks noChangeAspect="1"/>
          </p:cNvPicPr>
          <p:nvPr/>
        </p:nvPicPr>
        <p:blipFill>
          <a:blip r:embed="rId3"/>
          <a:stretch>
            <a:fillRect/>
          </a:stretch>
        </p:blipFill>
        <p:spPr>
          <a:xfrm>
            <a:off x="890926" y="1682944"/>
            <a:ext cx="10440000" cy="4654178"/>
          </a:xfrm>
          <a:prstGeom prst="rect">
            <a:avLst/>
          </a:prstGeom>
        </p:spPr>
      </p:pic>
      <p:sp>
        <p:nvSpPr>
          <p:cNvPr id="13" name="TextBox 12">
            <a:extLst>
              <a:ext uri="{FF2B5EF4-FFF2-40B4-BE49-F238E27FC236}">
                <a16:creationId xmlns:a16="http://schemas.microsoft.com/office/drawing/2014/main" id="{3B9DFEF8-562A-455D-97CF-E84118BE2C47}"/>
              </a:ext>
            </a:extLst>
          </p:cNvPr>
          <p:cNvSpPr txBox="1"/>
          <p:nvPr/>
        </p:nvSpPr>
        <p:spPr>
          <a:xfrm>
            <a:off x="5015753" y="6485736"/>
            <a:ext cx="6706855" cy="338554"/>
          </a:xfrm>
          <a:prstGeom prst="rect">
            <a:avLst/>
          </a:prstGeom>
          <a:noFill/>
        </p:spPr>
        <p:txBody>
          <a:bodyPr wrap="square">
            <a:spAutoFit/>
          </a:bodyPr>
          <a:lstStyle/>
          <a:p>
            <a:r>
              <a:rPr lang="en-US" sz="1600" b="0" i="0" dirty="0">
                <a:effectLst/>
                <a:latin typeface="BlinkMacSystemFont"/>
              </a:rPr>
              <a:t>Lancet. 2020 Nov 14;396(10262):1562. </a:t>
            </a:r>
            <a:r>
              <a:rPr lang="en-US" sz="1600" dirty="0" err="1"/>
              <a:t>doi</a:t>
            </a:r>
            <a:r>
              <a:rPr lang="en-US" sz="1600" dirty="0"/>
              <a:t>: 10.1016/S0140-6736(20)32226-1.</a:t>
            </a:r>
          </a:p>
        </p:txBody>
      </p:sp>
    </p:spTree>
    <p:extLst>
      <p:ext uri="{BB962C8B-B14F-4D97-AF65-F5344CB8AC3E}">
        <p14:creationId xmlns:p14="http://schemas.microsoft.com/office/powerpoint/2010/main" val="4166374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86221-7C8D-4F87-A0B0-BC24B89C241B}"/>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Age-specific contact</a:t>
            </a:r>
            <a:endParaRPr lang="en-US" b="0" i="0" baseline="-25000" dirty="0">
              <a:solidFill>
                <a:srgbClr val="F4A628"/>
              </a:solidFill>
              <a:effectLst/>
              <a:latin typeface="Yanone Kaffeesatz"/>
            </a:endParaRPr>
          </a:p>
        </p:txBody>
      </p:sp>
      <p:pic>
        <p:nvPicPr>
          <p:cNvPr id="6" name="Picture 5">
            <a:extLst>
              <a:ext uri="{FF2B5EF4-FFF2-40B4-BE49-F238E27FC236}">
                <a16:creationId xmlns:a16="http://schemas.microsoft.com/office/drawing/2014/main" id="{75A54F7D-815F-4322-867D-CA399959AB6A}"/>
              </a:ext>
            </a:extLst>
          </p:cNvPr>
          <p:cNvPicPr>
            <a:picLocks noChangeAspect="1"/>
          </p:cNvPicPr>
          <p:nvPr/>
        </p:nvPicPr>
        <p:blipFill>
          <a:blip r:embed="rId3"/>
          <a:stretch>
            <a:fillRect/>
          </a:stretch>
        </p:blipFill>
        <p:spPr>
          <a:xfrm>
            <a:off x="991984" y="5283850"/>
            <a:ext cx="4581525" cy="1019175"/>
          </a:xfrm>
          <a:prstGeom prst="rect">
            <a:avLst/>
          </a:prstGeom>
        </p:spPr>
      </p:pic>
      <p:sp>
        <p:nvSpPr>
          <p:cNvPr id="7" name="TextBox 6">
            <a:extLst>
              <a:ext uri="{FF2B5EF4-FFF2-40B4-BE49-F238E27FC236}">
                <a16:creationId xmlns:a16="http://schemas.microsoft.com/office/drawing/2014/main" id="{63C6E880-3B71-4A73-9E2C-28A613A7F1AD}"/>
              </a:ext>
            </a:extLst>
          </p:cNvPr>
          <p:cNvSpPr txBox="1"/>
          <p:nvPr/>
        </p:nvSpPr>
        <p:spPr>
          <a:xfrm>
            <a:off x="1609162" y="6468589"/>
            <a:ext cx="3500717" cy="338554"/>
          </a:xfrm>
          <a:prstGeom prst="rect">
            <a:avLst/>
          </a:prstGeom>
          <a:noFill/>
        </p:spPr>
        <p:txBody>
          <a:bodyPr wrap="square">
            <a:spAutoFit/>
          </a:bodyPr>
          <a:lstStyle/>
          <a:p>
            <a:r>
              <a:rPr lang="en-US" sz="1600" b="0" i="0" dirty="0">
                <a:effectLst/>
              </a:rPr>
              <a:t>Monod et al. (2021) Science 371, 1336</a:t>
            </a:r>
            <a:endParaRPr lang="en-US" sz="1600" dirty="0"/>
          </a:p>
        </p:txBody>
      </p:sp>
      <p:pic>
        <p:nvPicPr>
          <p:cNvPr id="9" name="Picture 8">
            <a:extLst>
              <a:ext uri="{FF2B5EF4-FFF2-40B4-BE49-F238E27FC236}">
                <a16:creationId xmlns:a16="http://schemas.microsoft.com/office/drawing/2014/main" id="{AD662E6E-335E-443A-89CC-496657A72303}"/>
              </a:ext>
            </a:extLst>
          </p:cNvPr>
          <p:cNvPicPr>
            <a:picLocks noChangeAspect="1"/>
          </p:cNvPicPr>
          <p:nvPr/>
        </p:nvPicPr>
        <p:blipFill>
          <a:blip r:embed="rId4"/>
          <a:stretch>
            <a:fillRect/>
          </a:stretch>
        </p:blipFill>
        <p:spPr>
          <a:xfrm>
            <a:off x="6632201" y="1576432"/>
            <a:ext cx="3492000" cy="3456363"/>
          </a:xfrm>
          <a:prstGeom prst="rect">
            <a:avLst/>
          </a:prstGeom>
        </p:spPr>
      </p:pic>
      <p:pic>
        <p:nvPicPr>
          <p:cNvPr id="11" name="Picture 10">
            <a:extLst>
              <a:ext uri="{FF2B5EF4-FFF2-40B4-BE49-F238E27FC236}">
                <a16:creationId xmlns:a16="http://schemas.microsoft.com/office/drawing/2014/main" id="{3A2B9307-9FCB-4413-8A16-379E99C40F7C}"/>
              </a:ext>
            </a:extLst>
          </p:cNvPr>
          <p:cNvPicPr>
            <a:picLocks noChangeAspect="1"/>
          </p:cNvPicPr>
          <p:nvPr/>
        </p:nvPicPr>
        <p:blipFill>
          <a:blip r:embed="rId5"/>
          <a:stretch>
            <a:fillRect/>
          </a:stretch>
        </p:blipFill>
        <p:spPr>
          <a:xfrm>
            <a:off x="1302746" y="1597292"/>
            <a:ext cx="3960000" cy="3444000"/>
          </a:xfrm>
          <a:prstGeom prst="rect">
            <a:avLst/>
          </a:prstGeom>
        </p:spPr>
      </p:pic>
    </p:spTree>
    <p:extLst>
      <p:ext uri="{BB962C8B-B14F-4D97-AF65-F5344CB8AC3E}">
        <p14:creationId xmlns:p14="http://schemas.microsoft.com/office/powerpoint/2010/main" val="2355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FFB-4884-42DC-8666-DE30D29B39C5}"/>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SIR model with age-specific contact</a:t>
            </a:r>
            <a:endParaRPr lang="en-US" b="0" i="0" baseline="-25000" dirty="0">
              <a:solidFill>
                <a:srgbClr val="F4A628"/>
              </a:solidFill>
              <a:effectLst/>
              <a:latin typeface="Yanone Kaffeesatz"/>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CE4DD3E-F1D6-487A-9390-A356B1F155D1}"/>
                  </a:ext>
                </a:extLst>
              </p:cNvPr>
              <p:cNvSpPr txBox="1"/>
              <p:nvPr/>
            </p:nvSpPr>
            <p:spPr>
              <a:xfrm>
                <a:off x="867997" y="2161865"/>
                <a:ext cx="2760449" cy="61581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r>
                        <a:rPr lang="en-US" sz="2400" b="0" i="1" smtClean="0">
                          <a:latin typeface="Cambria Math" panose="02040503050406030204" pitchFamily="18" charset="0"/>
                        </a:rPr>
                        <m:t>=</m:t>
                      </m:r>
                      <m:d>
                        <m:dPr>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12</m:t>
                                </m:r>
                              </m:e>
                              <m:e>
                                <m:r>
                                  <a:rPr lang="en-US" sz="2400" b="0" i="1" smtClean="0">
                                    <a:latin typeface="Cambria Math" panose="02040503050406030204" pitchFamily="18" charset="0"/>
                                  </a:rPr>
                                  <m:t>9</m:t>
                                </m:r>
                              </m:e>
                            </m:mr>
                            <m:mr>
                              <m:e>
                                <m:r>
                                  <a:rPr lang="en-US" sz="2400" b="0" i="1" smtClean="0">
                                    <a:latin typeface="Cambria Math" panose="02040503050406030204" pitchFamily="18" charset="0"/>
                                  </a:rPr>
                                  <m:t>3</m:t>
                                </m:r>
                              </m:e>
                              <m:e>
                                <m:r>
                                  <a:rPr lang="en-US" sz="2400" b="0" i="1" smtClean="0">
                                    <a:latin typeface="Cambria Math" panose="02040503050406030204" pitchFamily="18" charset="0"/>
                                  </a:rPr>
                                  <m:t>6</m:t>
                                </m:r>
                              </m:e>
                            </m:mr>
                          </m:m>
                        </m:e>
                      </m:d>
                    </m:oMath>
                  </m:oMathPara>
                </a14:m>
                <a:endParaRPr lang="en-US" sz="1600" dirty="0"/>
              </a:p>
            </p:txBody>
          </p:sp>
        </mc:Choice>
        <mc:Fallback>
          <p:sp>
            <p:nvSpPr>
              <p:cNvPr id="3" name="TextBox 2">
                <a:extLst>
                  <a:ext uri="{FF2B5EF4-FFF2-40B4-BE49-F238E27FC236}">
                    <a16:creationId xmlns:a16="http://schemas.microsoft.com/office/drawing/2014/main" id="{CCE4DD3E-F1D6-487A-9390-A356B1F155D1}"/>
                  </a:ext>
                </a:extLst>
              </p:cNvPr>
              <p:cNvSpPr txBox="1">
                <a:spLocks noRot="1" noChangeAspect="1" noMove="1" noResize="1" noEditPoints="1" noAdjustHandles="1" noChangeArrowheads="1" noChangeShapeType="1" noTextEdit="1"/>
              </p:cNvSpPr>
              <p:nvPr/>
            </p:nvSpPr>
            <p:spPr>
              <a:xfrm>
                <a:off x="867997" y="2161865"/>
                <a:ext cx="2760449" cy="615810"/>
              </a:xfrm>
              <a:prstGeom prst="rect">
                <a:avLst/>
              </a:prstGeom>
              <a:blipFill>
                <a:blip r:embed="rId2"/>
                <a:stretch>
                  <a:fillRect/>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272C7C40-C881-4C11-BB8B-D6BEFD2590AB}"/>
              </a:ext>
            </a:extLst>
          </p:cNvPr>
          <p:cNvSpPr txBox="1">
            <a:spLocks/>
          </p:cNvSpPr>
          <p:nvPr/>
        </p:nvSpPr>
        <p:spPr>
          <a:xfrm>
            <a:off x="1108577" y="1226454"/>
            <a:ext cx="8900877" cy="1339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00"/>
              </a:lnSpc>
              <a:spcBef>
                <a:spcPts val="0"/>
              </a:spcBef>
            </a:pPr>
            <a:r>
              <a:rPr lang="en-US" altLang="ko-KR" sz="2400" dirty="0"/>
              <a:t>Contact matrix for two age classes (kids = 25%, adults = 75%)</a:t>
            </a:r>
          </a:p>
          <a:p>
            <a:pPr marL="0" indent="0">
              <a:lnSpc>
                <a:spcPts val="4200"/>
              </a:lnSpc>
              <a:spcBef>
                <a:spcPts val="0"/>
              </a:spcBef>
              <a:buNone/>
            </a:pPr>
            <a:endParaRPr lang="en-US" sz="2400" dirty="0"/>
          </a:p>
        </p:txBody>
      </p:sp>
      <p:grpSp>
        <p:nvGrpSpPr>
          <p:cNvPr id="9" name="Graphic 7">
            <a:extLst>
              <a:ext uri="{FF2B5EF4-FFF2-40B4-BE49-F238E27FC236}">
                <a16:creationId xmlns:a16="http://schemas.microsoft.com/office/drawing/2014/main" id="{35395145-A16B-43CD-B547-1337F41F4F78}"/>
              </a:ext>
            </a:extLst>
          </p:cNvPr>
          <p:cNvGrpSpPr/>
          <p:nvPr/>
        </p:nvGrpSpPr>
        <p:grpSpPr>
          <a:xfrm>
            <a:off x="4349666" y="3630061"/>
            <a:ext cx="3878441" cy="1239870"/>
            <a:chOff x="7212608" y="4834146"/>
            <a:chExt cx="3878441" cy="1239870"/>
          </a:xfrm>
        </p:grpSpPr>
        <p:sp>
          <p:nvSpPr>
            <p:cNvPr id="10" name="Graphic 7">
              <a:extLst>
                <a:ext uri="{FF2B5EF4-FFF2-40B4-BE49-F238E27FC236}">
                  <a16:creationId xmlns:a16="http://schemas.microsoft.com/office/drawing/2014/main" id="{55C032B1-20EA-4358-B81F-DDDAE14ECD5A}"/>
                </a:ext>
              </a:extLst>
            </p:cNvPr>
            <p:cNvSpPr/>
            <p:nvPr/>
          </p:nvSpPr>
          <p:spPr>
            <a:xfrm>
              <a:off x="7224034" y="5009193"/>
              <a:ext cx="974922" cy="606839"/>
            </a:xfrm>
            <a:custGeom>
              <a:avLst/>
              <a:gdLst>
                <a:gd name="connsiteX0" fmla="*/ -194 w 974922"/>
                <a:gd name="connsiteY0" fmla="*/ -129 h 606839"/>
                <a:gd name="connsiteX1" fmla="*/ 974728 w 974922"/>
                <a:gd name="connsiteY1" fmla="*/ -129 h 606839"/>
                <a:gd name="connsiteX2" fmla="*/ 974728 w 974922"/>
                <a:gd name="connsiteY2" fmla="*/ 606711 h 606839"/>
                <a:gd name="connsiteX3" fmla="*/ -194 w 974922"/>
                <a:gd name="connsiteY3" fmla="*/ 606711 h 606839"/>
              </a:gdLst>
              <a:ahLst/>
              <a:cxnLst>
                <a:cxn ang="0">
                  <a:pos x="connsiteX0" y="connsiteY0"/>
                </a:cxn>
                <a:cxn ang="0">
                  <a:pos x="connsiteX1" y="connsiteY1"/>
                </a:cxn>
                <a:cxn ang="0">
                  <a:pos x="connsiteX2" y="connsiteY2"/>
                </a:cxn>
                <a:cxn ang="0">
                  <a:pos x="connsiteX3" y="connsiteY3"/>
                </a:cxn>
              </a:cxnLst>
              <a:rect l="l" t="t" r="r" b="b"/>
              <a:pathLst>
                <a:path w="974922" h="606839">
                  <a:moveTo>
                    <a:pt x="-194" y="-129"/>
                  </a:moveTo>
                  <a:lnTo>
                    <a:pt x="974728" y="-129"/>
                  </a:lnTo>
                  <a:lnTo>
                    <a:pt x="974728" y="606711"/>
                  </a:lnTo>
                  <a:lnTo>
                    <a:pt x="-194" y="606711"/>
                  </a:lnTo>
                  <a:close/>
                </a:path>
              </a:pathLst>
            </a:custGeom>
            <a:solidFill>
              <a:srgbClr val="0070C0"/>
            </a:solidFill>
            <a:ln w="9936" cap="flat">
              <a:noFill/>
              <a:prstDash val="solid"/>
              <a:miter/>
            </a:ln>
          </p:spPr>
          <p:txBody>
            <a:bodyPr rtlCol="0" anchor="ctr"/>
            <a:lstStyle/>
            <a:p>
              <a:endParaRPr lang="en-US"/>
            </a:p>
          </p:txBody>
        </p:sp>
        <p:sp>
          <p:nvSpPr>
            <p:cNvPr id="11" name="Graphic 7">
              <a:extLst>
                <a:ext uri="{FF2B5EF4-FFF2-40B4-BE49-F238E27FC236}">
                  <a16:creationId xmlns:a16="http://schemas.microsoft.com/office/drawing/2014/main" id="{7EBF592A-5E57-433A-BFCA-6401D0BCCAFD}"/>
                </a:ext>
              </a:extLst>
            </p:cNvPr>
            <p:cNvSpPr/>
            <p:nvPr/>
          </p:nvSpPr>
          <p:spPr>
            <a:xfrm>
              <a:off x="8646625" y="5009193"/>
              <a:ext cx="964974" cy="596891"/>
            </a:xfrm>
            <a:custGeom>
              <a:avLst/>
              <a:gdLst>
                <a:gd name="connsiteX0" fmla="*/ -194 w 964974"/>
                <a:gd name="connsiteY0" fmla="*/ -129 h 596891"/>
                <a:gd name="connsiteX1" fmla="*/ 964780 w 964974"/>
                <a:gd name="connsiteY1" fmla="*/ -129 h 596891"/>
                <a:gd name="connsiteX2" fmla="*/ 964780 w 964974"/>
                <a:gd name="connsiteY2" fmla="*/ 596763 h 596891"/>
                <a:gd name="connsiteX3" fmla="*/ -194 w 964974"/>
                <a:gd name="connsiteY3" fmla="*/ 596763 h 596891"/>
              </a:gdLst>
              <a:ahLst/>
              <a:cxnLst>
                <a:cxn ang="0">
                  <a:pos x="connsiteX0" y="connsiteY0"/>
                </a:cxn>
                <a:cxn ang="0">
                  <a:pos x="connsiteX1" y="connsiteY1"/>
                </a:cxn>
                <a:cxn ang="0">
                  <a:pos x="connsiteX2" y="connsiteY2"/>
                </a:cxn>
                <a:cxn ang="0">
                  <a:pos x="connsiteX3" y="connsiteY3"/>
                </a:cxn>
              </a:cxnLst>
              <a:rect l="l" t="t" r="r" b="b"/>
              <a:pathLst>
                <a:path w="964974" h="596891">
                  <a:moveTo>
                    <a:pt x="-194" y="-129"/>
                  </a:moveTo>
                  <a:lnTo>
                    <a:pt x="964780" y="-129"/>
                  </a:lnTo>
                  <a:lnTo>
                    <a:pt x="964780" y="596763"/>
                  </a:lnTo>
                  <a:lnTo>
                    <a:pt x="-194" y="596763"/>
                  </a:lnTo>
                  <a:close/>
                </a:path>
              </a:pathLst>
            </a:custGeom>
            <a:solidFill>
              <a:srgbClr val="FF0000"/>
            </a:solidFill>
            <a:ln w="9936" cap="flat">
              <a:noFill/>
              <a:prstDash val="solid"/>
              <a:miter/>
            </a:ln>
          </p:spPr>
          <p:txBody>
            <a:bodyPr rtlCol="0" anchor="ctr"/>
            <a:lstStyle/>
            <a:p>
              <a:endParaRPr lang="en-US"/>
            </a:p>
          </p:txBody>
        </p:sp>
        <p:sp>
          <p:nvSpPr>
            <p:cNvPr id="12" name="Graphic 7">
              <a:extLst>
                <a:ext uri="{FF2B5EF4-FFF2-40B4-BE49-F238E27FC236}">
                  <a16:creationId xmlns:a16="http://schemas.microsoft.com/office/drawing/2014/main" id="{BAAFFA39-072B-48A1-AC3E-E6C777867CF8}"/>
                </a:ext>
              </a:extLst>
            </p:cNvPr>
            <p:cNvSpPr/>
            <p:nvPr/>
          </p:nvSpPr>
          <p:spPr>
            <a:xfrm>
              <a:off x="10049319" y="5019141"/>
              <a:ext cx="964974" cy="606839"/>
            </a:xfrm>
            <a:custGeom>
              <a:avLst/>
              <a:gdLst>
                <a:gd name="connsiteX0" fmla="*/ -194 w 964974"/>
                <a:gd name="connsiteY0" fmla="*/ -129 h 606839"/>
                <a:gd name="connsiteX1" fmla="*/ 964780 w 964974"/>
                <a:gd name="connsiteY1" fmla="*/ -129 h 606839"/>
                <a:gd name="connsiteX2" fmla="*/ 964780 w 964974"/>
                <a:gd name="connsiteY2" fmla="*/ 606711 h 606839"/>
                <a:gd name="connsiteX3" fmla="*/ -194 w 964974"/>
                <a:gd name="connsiteY3" fmla="*/ 606711 h 606839"/>
              </a:gdLst>
              <a:ahLst/>
              <a:cxnLst>
                <a:cxn ang="0">
                  <a:pos x="connsiteX0" y="connsiteY0"/>
                </a:cxn>
                <a:cxn ang="0">
                  <a:pos x="connsiteX1" y="connsiteY1"/>
                </a:cxn>
                <a:cxn ang="0">
                  <a:pos x="connsiteX2" y="connsiteY2"/>
                </a:cxn>
                <a:cxn ang="0">
                  <a:pos x="connsiteX3" y="connsiteY3"/>
                </a:cxn>
              </a:cxnLst>
              <a:rect l="l" t="t" r="r" b="b"/>
              <a:pathLst>
                <a:path w="964974" h="606839">
                  <a:moveTo>
                    <a:pt x="-194" y="-129"/>
                  </a:moveTo>
                  <a:lnTo>
                    <a:pt x="964780" y="-129"/>
                  </a:lnTo>
                  <a:lnTo>
                    <a:pt x="964780" y="606711"/>
                  </a:lnTo>
                  <a:lnTo>
                    <a:pt x="-194" y="606711"/>
                  </a:lnTo>
                  <a:close/>
                </a:path>
              </a:pathLst>
            </a:custGeom>
            <a:solidFill>
              <a:srgbClr val="00B050"/>
            </a:solidFill>
            <a:ln w="9936" cap="flat">
              <a:noFill/>
              <a:prstDash val="solid"/>
              <a:miter/>
            </a:ln>
          </p:spPr>
          <p:txBody>
            <a:bodyPr rtlCol="0" anchor="ctr"/>
            <a:lstStyle/>
            <a:p>
              <a:endParaRPr lang="en-US"/>
            </a:p>
          </p:txBody>
        </p:sp>
        <p:sp>
          <p:nvSpPr>
            <p:cNvPr id="13" name="Graphic 7">
              <a:extLst>
                <a:ext uri="{FF2B5EF4-FFF2-40B4-BE49-F238E27FC236}">
                  <a16:creationId xmlns:a16="http://schemas.microsoft.com/office/drawing/2014/main" id="{DD05504C-C06D-41CF-A71A-032294B927BE}"/>
                </a:ext>
              </a:extLst>
            </p:cNvPr>
            <p:cNvSpPr txBox="1"/>
            <p:nvPr/>
          </p:nvSpPr>
          <p:spPr>
            <a:xfrm>
              <a:off x="7560267" y="4973421"/>
              <a:ext cx="332102" cy="459523"/>
            </a:xfrm>
            <a:prstGeom prst="rect">
              <a:avLst/>
            </a:prstGeom>
            <a:noFill/>
          </p:spPr>
          <p:txBody>
            <a:bodyPr wrap="none" rtlCol="0">
              <a:spAutoFit/>
            </a:bodyPr>
            <a:lstStyle/>
            <a:p>
              <a:pPr algn="l"/>
              <a:r>
                <a:rPr lang="en-US" sz="2507" spc="0" baseline="0">
                  <a:solidFill>
                    <a:srgbClr val="000000"/>
                  </a:solidFill>
                  <a:latin typeface="Gill Sans MT"/>
                  <a:sym typeface="Gill Sans MT"/>
                  <a:rtl val="0"/>
                </a:rPr>
                <a:t>S</a:t>
              </a:r>
            </a:p>
          </p:txBody>
        </p:sp>
        <p:sp>
          <p:nvSpPr>
            <p:cNvPr id="14" name="Graphic 7">
              <a:extLst>
                <a:ext uri="{FF2B5EF4-FFF2-40B4-BE49-F238E27FC236}">
                  <a16:creationId xmlns:a16="http://schemas.microsoft.com/office/drawing/2014/main" id="{3CE44176-BD83-48AC-84A5-C443E4DB1B61}"/>
                </a:ext>
              </a:extLst>
            </p:cNvPr>
            <p:cNvSpPr txBox="1"/>
            <p:nvPr/>
          </p:nvSpPr>
          <p:spPr>
            <a:xfrm>
              <a:off x="10357199" y="4983369"/>
              <a:ext cx="371895" cy="459523"/>
            </a:xfrm>
            <a:prstGeom prst="rect">
              <a:avLst/>
            </a:prstGeom>
            <a:noFill/>
          </p:spPr>
          <p:txBody>
            <a:bodyPr wrap="none" rtlCol="0">
              <a:spAutoFit/>
            </a:bodyPr>
            <a:lstStyle/>
            <a:p>
              <a:pPr algn="l"/>
              <a:r>
                <a:rPr lang="en-US" sz="2507" spc="0" baseline="0">
                  <a:solidFill>
                    <a:srgbClr val="000000"/>
                  </a:solidFill>
                  <a:latin typeface="Gill Sans MT"/>
                  <a:sym typeface="Gill Sans MT"/>
                  <a:rtl val="0"/>
                </a:rPr>
                <a:t>R</a:t>
              </a:r>
            </a:p>
          </p:txBody>
        </p:sp>
        <p:sp>
          <p:nvSpPr>
            <p:cNvPr id="15" name="Graphic 7">
              <a:extLst>
                <a:ext uri="{FF2B5EF4-FFF2-40B4-BE49-F238E27FC236}">
                  <a16:creationId xmlns:a16="http://schemas.microsoft.com/office/drawing/2014/main" id="{380FA965-0C11-413E-A2BC-6745CF767B7F}"/>
                </a:ext>
              </a:extLst>
            </p:cNvPr>
            <p:cNvSpPr txBox="1"/>
            <p:nvPr/>
          </p:nvSpPr>
          <p:spPr>
            <a:xfrm>
              <a:off x="7212608" y="5301711"/>
              <a:ext cx="1038424" cy="310300"/>
            </a:xfrm>
            <a:prstGeom prst="rect">
              <a:avLst/>
            </a:prstGeom>
            <a:noFill/>
          </p:spPr>
          <p:txBody>
            <a:bodyPr wrap="none" rtlCol="0">
              <a:spAutoFit/>
            </a:bodyPr>
            <a:lstStyle/>
            <a:p>
              <a:pPr algn="l"/>
              <a:r>
                <a:rPr lang="en-US" sz="1488" spc="0" baseline="0">
                  <a:solidFill>
                    <a:srgbClr val="000000"/>
                  </a:solidFill>
                  <a:latin typeface="Gill Sans MT"/>
                  <a:sym typeface="Gill Sans MT"/>
                  <a:rtl val="0"/>
                </a:rPr>
                <a:t>Susceptible</a:t>
              </a:r>
            </a:p>
          </p:txBody>
        </p:sp>
        <p:sp>
          <p:nvSpPr>
            <p:cNvPr id="16" name="Graphic 7">
              <a:extLst>
                <a:ext uri="{FF2B5EF4-FFF2-40B4-BE49-F238E27FC236}">
                  <a16:creationId xmlns:a16="http://schemas.microsoft.com/office/drawing/2014/main" id="{13E96BCC-8A89-4B3E-8543-F0B86F1CE5F4}"/>
                </a:ext>
              </a:extLst>
            </p:cNvPr>
            <p:cNvSpPr txBox="1"/>
            <p:nvPr/>
          </p:nvSpPr>
          <p:spPr>
            <a:xfrm>
              <a:off x="10085654" y="5301711"/>
              <a:ext cx="899149" cy="310300"/>
            </a:xfrm>
            <a:prstGeom prst="rect">
              <a:avLst/>
            </a:prstGeom>
            <a:noFill/>
          </p:spPr>
          <p:txBody>
            <a:bodyPr wrap="none" rtlCol="0">
              <a:spAutoFit/>
            </a:bodyPr>
            <a:lstStyle/>
            <a:p>
              <a:pPr algn="l"/>
              <a:r>
                <a:rPr lang="en-US" sz="1488" spc="0" baseline="0">
                  <a:solidFill>
                    <a:srgbClr val="000000"/>
                  </a:solidFill>
                  <a:latin typeface="Gill Sans MT"/>
                  <a:sym typeface="Gill Sans MT"/>
                  <a:rtl val="0"/>
                </a:rPr>
                <a:t>Removed</a:t>
              </a:r>
            </a:p>
          </p:txBody>
        </p:sp>
        <p:sp>
          <p:nvSpPr>
            <p:cNvPr id="17" name="Graphic 7">
              <a:extLst>
                <a:ext uri="{FF2B5EF4-FFF2-40B4-BE49-F238E27FC236}">
                  <a16:creationId xmlns:a16="http://schemas.microsoft.com/office/drawing/2014/main" id="{5636C775-FDB5-4615-A53E-835D4FDD5372}"/>
                </a:ext>
              </a:extLst>
            </p:cNvPr>
            <p:cNvSpPr txBox="1"/>
            <p:nvPr/>
          </p:nvSpPr>
          <p:spPr>
            <a:xfrm>
              <a:off x="8697046" y="5311659"/>
              <a:ext cx="919045" cy="310300"/>
            </a:xfrm>
            <a:prstGeom prst="rect">
              <a:avLst/>
            </a:prstGeom>
            <a:noFill/>
          </p:spPr>
          <p:txBody>
            <a:bodyPr wrap="none" rtlCol="0">
              <a:spAutoFit/>
            </a:bodyPr>
            <a:lstStyle/>
            <a:p>
              <a:pPr algn="l"/>
              <a:r>
                <a:rPr lang="en-US" sz="1488" spc="0" baseline="0" dirty="0">
                  <a:solidFill>
                    <a:srgbClr val="000000"/>
                  </a:solidFill>
                  <a:latin typeface="Gill Sans MT"/>
                  <a:sym typeface="Gill Sans MT"/>
                  <a:rtl val="0"/>
                </a:rPr>
                <a:t>Infectious</a:t>
              </a:r>
            </a:p>
          </p:txBody>
        </p:sp>
        <p:sp>
          <p:nvSpPr>
            <p:cNvPr id="18" name="Graphic 7">
              <a:extLst>
                <a:ext uri="{FF2B5EF4-FFF2-40B4-BE49-F238E27FC236}">
                  <a16:creationId xmlns:a16="http://schemas.microsoft.com/office/drawing/2014/main" id="{975A418A-5EAB-4E06-ADF8-B3D540AE8BC0}"/>
                </a:ext>
              </a:extLst>
            </p:cNvPr>
            <p:cNvSpPr txBox="1"/>
            <p:nvPr/>
          </p:nvSpPr>
          <p:spPr>
            <a:xfrm>
              <a:off x="9000078" y="4963473"/>
              <a:ext cx="262465" cy="459523"/>
            </a:xfrm>
            <a:prstGeom prst="rect">
              <a:avLst/>
            </a:prstGeom>
            <a:noFill/>
          </p:spPr>
          <p:txBody>
            <a:bodyPr wrap="none" rtlCol="0">
              <a:spAutoFit/>
            </a:bodyPr>
            <a:lstStyle/>
            <a:p>
              <a:pPr algn="l"/>
              <a:r>
                <a:rPr lang="en-US" sz="2507" spc="0" baseline="0" dirty="0">
                  <a:solidFill>
                    <a:srgbClr val="000000"/>
                  </a:solidFill>
                  <a:latin typeface="Gill Sans MT"/>
                  <a:sym typeface="Gill Sans MT"/>
                  <a:rtl val="0"/>
                </a:rPr>
                <a:t>I</a:t>
              </a:r>
            </a:p>
          </p:txBody>
        </p:sp>
        <p:sp>
          <p:nvSpPr>
            <p:cNvPr id="19" name="Graphic 7">
              <a:extLst>
                <a:ext uri="{FF2B5EF4-FFF2-40B4-BE49-F238E27FC236}">
                  <a16:creationId xmlns:a16="http://schemas.microsoft.com/office/drawing/2014/main" id="{88C6D4D1-6B03-4368-B2B2-438EF8934686}"/>
                </a:ext>
              </a:extLst>
            </p:cNvPr>
            <p:cNvSpPr/>
            <p:nvPr/>
          </p:nvSpPr>
          <p:spPr>
            <a:xfrm>
              <a:off x="8189008" y="5208155"/>
              <a:ext cx="448036" cy="179073"/>
            </a:xfrm>
            <a:custGeom>
              <a:avLst/>
              <a:gdLst>
                <a:gd name="connsiteX0" fmla="*/ -194 w 448036"/>
                <a:gd name="connsiteY0" fmla="*/ 69510 h 179073"/>
                <a:gd name="connsiteX1" fmla="*/ 408358 w 448036"/>
                <a:gd name="connsiteY1" fmla="*/ 69510 h 179073"/>
                <a:gd name="connsiteX2" fmla="*/ 408358 w 448036"/>
                <a:gd name="connsiteY2" fmla="*/ 109303 h 179073"/>
                <a:gd name="connsiteX3" fmla="*/ -194 w 448036"/>
                <a:gd name="connsiteY3" fmla="*/ 109303 h 179073"/>
                <a:gd name="connsiteX4" fmla="*/ 299008 w 448036"/>
                <a:gd name="connsiteY4" fmla="*/ 2588 h 179073"/>
                <a:gd name="connsiteX5" fmla="*/ 447842 w 448036"/>
                <a:gd name="connsiteY5" fmla="*/ 89406 h 179073"/>
                <a:gd name="connsiteX6" fmla="*/ 299008 w 448036"/>
                <a:gd name="connsiteY6" fmla="*/ 176234 h 179073"/>
                <a:gd name="connsiteX7" fmla="*/ 271789 w 448036"/>
                <a:gd name="connsiteY7" fmla="*/ 169071 h 179073"/>
                <a:gd name="connsiteX8" fmla="*/ 278952 w 448036"/>
                <a:gd name="connsiteY8" fmla="*/ 141863 h 179073"/>
                <a:gd name="connsiteX9" fmla="*/ 398330 w 448036"/>
                <a:gd name="connsiteY9" fmla="*/ 72226 h 179073"/>
                <a:gd name="connsiteX10" fmla="*/ 398330 w 448036"/>
                <a:gd name="connsiteY10" fmla="*/ 106597 h 179073"/>
                <a:gd name="connsiteX11" fmla="*/ 278952 w 448036"/>
                <a:gd name="connsiteY11" fmla="*/ 36959 h 179073"/>
                <a:gd name="connsiteX12" fmla="*/ 271789 w 448036"/>
                <a:gd name="connsiteY12" fmla="*/ 9741 h 179073"/>
                <a:gd name="connsiteX13" fmla="*/ 299008 w 448036"/>
                <a:gd name="connsiteY13" fmla="*/ 2588 h 17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36" h="179073">
                  <a:moveTo>
                    <a:pt x="-194" y="69510"/>
                  </a:moveTo>
                  <a:lnTo>
                    <a:pt x="408358" y="69510"/>
                  </a:lnTo>
                  <a:lnTo>
                    <a:pt x="408358" y="109303"/>
                  </a:lnTo>
                  <a:lnTo>
                    <a:pt x="-194" y="109303"/>
                  </a:lnTo>
                  <a:close/>
                  <a:moveTo>
                    <a:pt x="299008" y="2588"/>
                  </a:moveTo>
                  <a:lnTo>
                    <a:pt x="447842" y="89406"/>
                  </a:lnTo>
                  <a:lnTo>
                    <a:pt x="299008" y="176234"/>
                  </a:lnTo>
                  <a:cubicBezTo>
                    <a:pt x="289517" y="181765"/>
                    <a:pt x="277331" y="178562"/>
                    <a:pt x="271789" y="169071"/>
                  </a:cubicBezTo>
                  <a:cubicBezTo>
                    <a:pt x="266258" y="159581"/>
                    <a:pt x="269461" y="147394"/>
                    <a:pt x="278952" y="141863"/>
                  </a:cubicBezTo>
                  <a:lnTo>
                    <a:pt x="398330" y="72226"/>
                  </a:lnTo>
                  <a:lnTo>
                    <a:pt x="398330" y="106597"/>
                  </a:lnTo>
                  <a:lnTo>
                    <a:pt x="278952" y="36959"/>
                  </a:lnTo>
                  <a:cubicBezTo>
                    <a:pt x="269461" y="31418"/>
                    <a:pt x="266258" y="19232"/>
                    <a:pt x="271789" y="9741"/>
                  </a:cubicBezTo>
                  <a:cubicBezTo>
                    <a:pt x="277331" y="250"/>
                    <a:pt x="289517" y="-2953"/>
                    <a:pt x="299008" y="2588"/>
                  </a:cubicBezTo>
                  <a:close/>
                </a:path>
              </a:pathLst>
            </a:custGeom>
            <a:solidFill>
              <a:srgbClr val="000000"/>
            </a:solidFill>
            <a:ln w="9936" cap="flat">
              <a:noFill/>
              <a:prstDash val="solid"/>
              <a:miter/>
            </a:ln>
          </p:spPr>
          <p:txBody>
            <a:bodyPr rtlCol="0" anchor="ctr"/>
            <a:lstStyle/>
            <a:p>
              <a:endParaRPr lang="en-US"/>
            </a:p>
          </p:txBody>
        </p:sp>
        <p:sp>
          <p:nvSpPr>
            <p:cNvPr id="20" name="Graphic 7">
              <a:extLst>
                <a:ext uri="{FF2B5EF4-FFF2-40B4-BE49-F238E27FC236}">
                  <a16:creationId xmlns:a16="http://schemas.microsoft.com/office/drawing/2014/main" id="{BCA6ECB9-364F-4415-90A7-A9F2074D6827}"/>
                </a:ext>
              </a:extLst>
            </p:cNvPr>
            <p:cNvSpPr/>
            <p:nvPr/>
          </p:nvSpPr>
          <p:spPr>
            <a:xfrm>
              <a:off x="9601651" y="5198207"/>
              <a:ext cx="448036" cy="179073"/>
            </a:xfrm>
            <a:custGeom>
              <a:avLst/>
              <a:gdLst>
                <a:gd name="connsiteX0" fmla="*/ -194 w 448036"/>
                <a:gd name="connsiteY0" fmla="*/ 69510 h 179073"/>
                <a:gd name="connsiteX1" fmla="*/ 408358 w 448036"/>
                <a:gd name="connsiteY1" fmla="*/ 69510 h 179073"/>
                <a:gd name="connsiteX2" fmla="*/ 408358 w 448036"/>
                <a:gd name="connsiteY2" fmla="*/ 109303 h 179073"/>
                <a:gd name="connsiteX3" fmla="*/ -194 w 448036"/>
                <a:gd name="connsiteY3" fmla="*/ 109303 h 179073"/>
                <a:gd name="connsiteX4" fmla="*/ 299008 w 448036"/>
                <a:gd name="connsiteY4" fmla="*/ 2588 h 179073"/>
                <a:gd name="connsiteX5" fmla="*/ 447842 w 448036"/>
                <a:gd name="connsiteY5" fmla="*/ 89406 h 179073"/>
                <a:gd name="connsiteX6" fmla="*/ 299008 w 448036"/>
                <a:gd name="connsiteY6" fmla="*/ 176234 h 179073"/>
                <a:gd name="connsiteX7" fmla="*/ 271790 w 448036"/>
                <a:gd name="connsiteY7" fmla="*/ 169071 h 179073"/>
                <a:gd name="connsiteX8" fmla="*/ 278952 w 448036"/>
                <a:gd name="connsiteY8" fmla="*/ 141863 h 179073"/>
                <a:gd name="connsiteX9" fmla="*/ 398330 w 448036"/>
                <a:gd name="connsiteY9" fmla="*/ 72226 h 179073"/>
                <a:gd name="connsiteX10" fmla="*/ 398330 w 448036"/>
                <a:gd name="connsiteY10" fmla="*/ 106597 h 179073"/>
                <a:gd name="connsiteX11" fmla="*/ 278952 w 448036"/>
                <a:gd name="connsiteY11" fmla="*/ 36959 h 179073"/>
                <a:gd name="connsiteX12" fmla="*/ 271799 w 448036"/>
                <a:gd name="connsiteY12" fmla="*/ 9741 h 179073"/>
                <a:gd name="connsiteX13" fmla="*/ 299008 w 448036"/>
                <a:gd name="connsiteY13" fmla="*/ 2588 h 17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36" h="179073">
                  <a:moveTo>
                    <a:pt x="-194" y="69510"/>
                  </a:moveTo>
                  <a:lnTo>
                    <a:pt x="408358" y="69510"/>
                  </a:lnTo>
                  <a:lnTo>
                    <a:pt x="408358" y="109303"/>
                  </a:lnTo>
                  <a:lnTo>
                    <a:pt x="-194" y="109303"/>
                  </a:lnTo>
                  <a:close/>
                  <a:moveTo>
                    <a:pt x="299008" y="2588"/>
                  </a:moveTo>
                  <a:lnTo>
                    <a:pt x="447842" y="89406"/>
                  </a:lnTo>
                  <a:lnTo>
                    <a:pt x="299008" y="176234"/>
                  </a:lnTo>
                  <a:cubicBezTo>
                    <a:pt x="289517" y="181765"/>
                    <a:pt x="277330" y="178562"/>
                    <a:pt x="271790" y="169071"/>
                  </a:cubicBezTo>
                  <a:cubicBezTo>
                    <a:pt x="266258" y="159581"/>
                    <a:pt x="269462" y="147394"/>
                    <a:pt x="278952" y="141863"/>
                  </a:cubicBezTo>
                  <a:lnTo>
                    <a:pt x="398330" y="72226"/>
                  </a:lnTo>
                  <a:lnTo>
                    <a:pt x="398330" y="106597"/>
                  </a:lnTo>
                  <a:lnTo>
                    <a:pt x="278952" y="36959"/>
                  </a:lnTo>
                  <a:cubicBezTo>
                    <a:pt x="269462" y="31418"/>
                    <a:pt x="266258" y="19232"/>
                    <a:pt x="271799" y="9741"/>
                  </a:cubicBezTo>
                  <a:cubicBezTo>
                    <a:pt x="277330" y="250"/>
                    <a:pt x="289517" y="-2953"/>
                    <a:pt x="299008" y="2588"/>
                  </a:cubicBezTo>
                  <a:close/>
                </a:path>
              </a:pathLst>
            </a:custGeom>
            <a:solidFill>
              <a:srgbClr val="000000"/>
            </a:solidFill>
            <a:ln w="9936" cap="flat">
              <a:noFill/>
              <a:prstDash val="solid"/>
              <a:miter/>
            </a:ln>
          </p:spPr>
          <p:txBody>
            <a:bodyPr rtlCol="0" anchor="ctr"/>
            <a:lstStyle/>
            <a:p>
              <a:endParaRPr lang="en-US"/>
            </a:p>
          </p:txBody>
        </p:sp>
        <p:sp>
          <p:nvSpPr>
            <p:cNvPr id="22" name="Graphic 7">
              <a:extLst>
                <a:ext uri="{FF2B5EF4-FFF2-40B4-BE49-F238E27FC236}">
                  <a16:creationId xmlns:a16="http://schemas.microsoft.com/office/drawing/2014/main" id="{6C38CE07-CDAD-4440-804E-C229606CED36}"/>
                </a:ext>
              </a:extLst>
            </p:cNvPr>
            <p:cNvSpPr/>
            <p:nvPr/>
          </p:nvSpPr>
          <p:spPr>
            <a:xfrm>
              <a:off x="7621957" y="5625980"/>
              <a:ext cx="179073" cy="448036"/>
            </a:xfrm>
            <a:custGeom>
              <a:avLst/>
              <a:gdLst>
                <a:gd name="connsiteX0" fmla="*/ 109241 w 179073"/>
                <a:gd name="connsiteY0" fmla="*/ -129 h 448036"/>
                <a:gd name="connsiteX1" fmla="*/ 109241 w 179073"/>
                <a:gd name="connsiteY1" fmla="*/ 408423 h 448036"/>
                <a:gd name="connsiteX2" fmla="*/ 69448 w 179073"/>
                <a:gd name="connsiteY2" fmla="*/ 408423 h 448036"/>
                <a:gd name="connsiteX3" fmla="*/ 69448 w 179073"/>
                <a:gd name="connsiteY3" fmla="*/ -129 h 448036"/>
                <a:gd name="connsiteX4" fmla="*/ 176162 w 179073"/>
                <a:gd name="connsiteY4" fmla="*/ 299073 h 448036"/>
                <a:gd name="connsiteX5" fmla="*/ 89344 w 179073"/>
                <a:gd name="connsiteY5" fmla="*/ 447908 h 448036"/>
                <a:gd name="connsiteX6" fmla="*/ 2516 w 179073"/>
                <a:gd name="connsiteY6" fmla="*/ 299073 h 448036"/>
                <a:gd name="connsiteX7" fmla="*/ 9679 w 179073"/>
                <a:gd name="connsiteY7" fmla="*/ 271855 h 448036"/>
                <a:gd name="connsiteX8" fmla="*/ 36887 w 179073"/>
                <a:gd name="connsiteY8" fmla="*/ 279017 h 448036"/>
                <a:gd name="connsiteX9" fmla="*/ 106525 w 179073"/>
                <a:gd name="connsiteY9" fmla="*/ 398396 h 448036"/>
                <a:gd name="connsiteX10" fmla="*/ 72154 w 179073"/>
                <a:gd name="connsiteY10" fmla="*/ 398396 h 448036"/>
                <a:gd name="connsiteX11" fmla="*/ 141791 w 179073"/>
                <a:gd name="connsiteY11" fmla="*/ 279017 h 448036"/>
                <a:gd name="connsiteX12" fmla="*/ 169009 w 179073"/>
                <a:gd name="connsiteY12" fmla="*/ 271855 h 448036"/>
                <a:gd name="connsiteX13" fmla="*/ 176162 w 179073"/>
                <a:gd name="connsiteY13" fmla="*/ 299073 h 4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073" h="448036">
                  <a:moveTo>
                    <a:pt x="109241" y="-129"/>
                  </a:moveTo>
                  <a:lnTo>
                    <a:pt x="109241" y="408423"/>
                  </a:lnTo>
                  <a:lnTo>
                    <a:pt x="69448" y="408423"/>
                  </a:lnTo>
                  <a:lnTo>
                    <a:pt x="69448" y="-129"/>
                  </a:lnTo>
                  <a:close/>
                  <a:moveTo>
                    <a:pt x="176162" y="299073"/>
                  </a:moveTo>
                  <a:lnTo>
                    <a:pt x="89344" y="447908"/>
                  </a:lnTo>
                  <a:lnTo>
                    <a:pt x="2516" y="299073"/>
                  </a:lnTo>
                  <a:cubicBezTo>
                    <a:pt x="-3015" y="289582"/>
                    <a:pt x="188" y="277396"/>
                    <a:pt x="9679" y="271855"/>
                  </a:cubicBezTo>
                  <a:cubicBezTo>
                    <a:pt x="19170" y="266323"/>
                    <a:pt x="31356" y="269527"/>
                    <a:pt x="36887" y="279017"/>
                  </a:cubicBezTo>
                  <a:lnTo>
                    <a:pt x="106525" y="398396"/>
                  </a:lnTo>
                  <a:lnTo>
                    <a:pt x="72154" y="398396"/>
                  </a:lnTo>
                  <a:lnTo>
                    <a:pt x="141791" y="279017"/>
                  </a:lnTo>
                  <a:cubicBezTo>
                    <a:pt x="147332" y="269527"/>
                    <a:pt x="159518" y="266323"/>
                    <a:pt x="169009" y="271855"/>
                  </a:cubicBezTo>
                  <a:cubicBezTo>
                    <a:pt x="178500" y="277396"/>
                    <a:pt x="181703" y="289582"/>
                    <a:pt x="176162" y="299073"/>
                  </a:cubicBezTo>
                  <a:close/>
                </a:path>
              </a:pathLst>
            </a:custGeom>
            <a:solidFill>
              <a:srgbClr val="000000"/>
            </a:solidFill>
            <a:ln w="9936" cap="flat">
              <a:noFill/>
              <a:prstDash val="solid"/>
              <a:miter/>
            </a:ln>
          </p:spPr>
          <p:txBody>
            <a:bodyPr rtlCol="0" anchor="ctr"/>
            <a:lstStyle/>
            <a:p>
              <a:endParaRPr lang="en-US"/>
            </a:p>
          </p:txBody>
        </p:sp>
        <p:sp>
          <p:nvSpPr>
            <p:cNvPr id="23" name="Graphic 7">
              <a:extLst>
                <a:ext uri="{FF2B5EF4-FFF2-40B4-BE49-F238E27FC236}">
                  <a16:creationId xmlns:a16="http://schemas.microsoft.com/office/drawing/2014/main" id="{A3846870-68A3-481E-BCA2-54402F5D7F88}"/>
                </a:ext>
              </a:extLst>
            </p:cNvPr>
            <p:cNvSpPr/>
            <p:nvPr/>
          </p:nvSpPr>
          <p:spPr>
            <a:xfrm>
              <a:off x="9054496" y="5616032"/>
              <a:ext cx="179073" cy="448036"/>
            </a:xfrm>
            <a:custGeom>
              <a:avLst/>
              <a:gdLst>
                <a:gd name="connsiteX0" fmla="*/ 109241 w 179073"/>
                <a:gd name="connsiteY0" fmla="*/ -129 h 448036"/>
                <a:gd name="connsiteX1" fmla="*/ 109241 w 179073"/>
                <a:gd name="connsiteY1" fmla="*/ 408423 h 448036"/>
                <a:gd name="connsiteX2" fmla="*/ 69448 w 179073"/>
                <a:gd name="connsiteY2" fmla="*/ 408423 h 448036"/>
                <a:gd name="connsiteX3" fmla="*/ 69448 w 179073"/>
                <a:gd name="connsiteY3" fmla="*/ -129 h 448036"/>
                <a:gd name="connsiteX4" fmla="*/ 176162 w 179073"/>
                <a:gd name="connsiteY4" fmla="*/ 299073 h 448036"/>
                <a:gd name="connsiteX5" fmla="*/ 89344 w 179073"/>
                <a:gd name="connsiteY5" fmla="*/ 447908 h 448036"/>
                <a:gd name="connsiteX6" fmla="*/ 2516 w 179073"/>
                <a:gd name="connsiteY6" fmla="*/ 299073 h 448036"/>
                <a:gd name="connsiteX7" fmla="*/ 9679 w 179073"/>
                <a:gd name="connsiteY7" fmla="*/ 271855 h 448036"/>
                <a:gd name="connsiteX8" fmla="*/ 36887 w 179073"/>
                <a:gd name="connsiteY8" fmla="*/ 279017 h 448036"/>
                <a:gd name="connsiteX9" fmla="*/ 106525 w 179073"/>
                <a:gd name="connsiteY9" fmla="*/ 398396 h 448036"/>
                <a:gd name="connsiteX10" fmla="*/ 72154 w 179073"/>
                <a:gd name="connsiteY10" fmla="*/ 398396 h 448036"/>
                <a:gd name="connsiteX11" fmla="*/ 141791 w 179073"/>
                <a:gd name="connsiteY11" fmla="*/ 279017 h 448036"/>
                <a:gd name="connsiteX12" fmla="*/ 169009 w 179073"/>
                <a:gd name="connsiteY12" fmla="*/ 271855 h 448036"/>
                <a:gd name="connsiteX13" fmla="*/ 176162 w 179073"/>
                <a:gd name="connsiteY13" fmla="*/ 299073 h 4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073" h="448036">
                  <a:moveTo>
                    <a:pt x="109241" y="-129"/>
                  </a:moveTo>
                  <a:lnTo>
                    <a:pt x="109241" y="408423"/>
                  </a:lnTo>
                  <a:lnTo>
                    <a:pt x="69448" y="408423"/>
                  </a:lnTo>
                  <a:lnTo>
                    <a:pt x="69448" y="-129"/>
                  </a:lnTo>
                  <a:close/>
                  <a:moveTo>
                    <a:pt x="176162" y="299073"/>
                  </a:moveTo>
                  <a:lnTo>
                    <a:pt x="89344" y="447908"/>
                  </a:lnTo>
                  <a:lnTo>
                    <a:pt x="2516" y="299073"/>
                  </a:lnTo>
                  <a:cubicBezTo>
                    <a:pt x="-3015" y="289582"/>
                    <a:pt x="188" y="277396"/>
                    <a:pt x="9679" y="271855"/>
                  </a:cubicBezTo>
                  <a:cubicBezTo>
                    <a:pt x="19170" y="266323"/>
                    <a:pt x="31356" y="269527"/>
                    <a:pt x="36887" y="279017"/>
                  </a:cubicBezTo>
                  <a:lnTo>
                    <a:pt x="106525" y="398396"/>
                  </a:lnTo>
                  <a:lnTo>
                    <a:pt x="72154" y="398396"/>
                  </a:lnTo>
                  <a:lnTo>
                    <a:pt x="141791" y="279017"/>
                  </a:lnTo>
                  <a:cubicBezTo>
                    <a:pt x="147332" y="269527"/>
                    <a:pt x="159518" y="266323"/>
                    <a:pt x="169009" y="271855"/>
                  </a:cubicBezTo>
                  <a:cubicBezTo>
                    <a:pt x="178500" y="277396"/>
                    <a:pt x="181703" y="289582"/>
                    <a:pt x="176162" y="299073"/>
                  </a:cubicBezTo>
                  <a:close/>
                </a:path>
              </a:pathLst>
            </a:custGeom>
            <a:solidFill>
              <a:srgbClr val="000000"/>
            </a:solidFill>
            <a:ln w="9936" cap="flat">
              <a:noFill/>
              <a:prstDash val="solid"/>
              <a:miter/>
            </a:ln>
          </p:spPr>
          <p:txBody>
            <a:bodyPr rtlCol="0" anchor="ctr"/>
            <a:lstStyle/>
            <a:p>
              <a:endParaRPr lang="en-US"/>
            </a:p>
          </p:txBody>
        </p:sp>
        <p:sp>
          <p:nvSpPr>
            <p:cNvPr id="24" name="Graphic 7">
              <a:extLst>
                <a:ext uri="{FF2B5EF4-FFF2-40B4-BE49-F238E27FC236}">
                  <a16:creationId xmlns:a16="http://schemas.microsoft.com/office/drawing/2014/main" id="{54D412BE-6123-4076-8FEF-7AE97F7C8BC1}"/>
                </a:ext>
              </a:extLst>
            </p:cNvPr>
            <p:cNvSpPr/>
            <p:nvPr/>
          </p:nvSpPr>
          <p:spPr>
            <a:xfrm>
              <a:off x="10437294" y="5616032"/>
              <a:ext cx="179073" cy="448036"/>
            </a:xfrm>
            <a:custGeom>
              <a:avLst/>
              <a:gdLst>
                <a:gd name="connsiteX0" fmla="*/ 109241 w 179073"/>
                <a:gd name="connsiteY0" fmla="*/ -129 h 448036"/>
                <a:gd name="connsiteX1" fmla="*/ 109241 w 179073"/>
                <a:gd name="connsiteY1" fmla="*/ 408423 h 448036"/>
                <a:gd name="connsiteX2" fmla="*/ 69448 w 179073"/>
                <a:gd name="connsiteY2" fmla="*/ 408423 h 448036"/>
                <a:gd name="connsiteX3" fmla="*/ 69448 w 179073"/>
                <a:gd name="connsiteY3" fmla="*/ -129 h 448036"/>
                <a:gd name="connsiteX4" fmla="*/ 176162 w 179073"/>
                <a:gd name="connsiteY4" fmla="*/ 299073 h 448036"/>
                <a:gd name="connsiteX5" fmla="*/ 89344 w 179073"/>
                <a:gd name="connsiteY5" fmla="*/ 447908 h 448036"/>
                <a:gd name="connsiteX6" fmla="*/ 2516 w 179073"/>
                <a:gd name="connsiteY6" fmla="*/ 299073 h 448036"/>
                <a:gd name="connsiteX7" fmla="*/ 9679 w 179073"/>
                <a:gd name="connsiteY7" fmla="*/ 271855 h 448036"/>
                <a:gd name="connsiteX8" fmla="*/ 36887 w 179073"/>
                <a:gd name="connsiteY8" fmla="*/ 279017 h 448036"/>
                <a:gd name="connsiteX9" fmla="*/ 106525 w 179073"/>
                <a:gd name="connsiteY9" fmla="*/ 398396 h 448036"/>
                <a:gd name="connsiteX10" fmla="*/ 72153 w 179073"/>
                <a:gd name="connsiteY10" fmla="*/ 398396 h 448036"/>
                <a:gd name="connsiteX11" fmla="*/ 141791 w 179073"/>
                <a:gd name="connsiteY11" fmla="*/ 279017 h 448036"/>
                <a:gd name="connsiteX12" fmla="*/ 169009 w 179073"/>
                <a:gd name="connsiteY12" fmla="*/ 271855 h 448036"/>
                <a:gd name="connsiteX13" fmla="*/ 176162 w 179073"/>
                <a:gd name="connsiteY13" fmla="*/ 299073 h 4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073" h="448036">
                  <a:moveTo>
                    <a:pt x="109241" y="-129"/>
                  </a:moveTo>
                  <a:lnTo>
                    <a:pt x="109241" y="408423"/>
                  </a:lnTo>
                  <a:lnTo>
                    <a:pt x="69448" y="408423"/>
                  </a:lnTo>
                  <a:lnTo>
                    <a:pt x="69448" y="-129"/>
                  </a:lnTo>
                  <a:close/>
                  <a:moveTo>
                    <a:pt x="176162" y="299073"/>
                  </a:moveTo>
                  <a:lnTo>
                    <a:pt x="89344" y="447908"/>
                  </a:lnTo>
                  <a:lnTo>
                    <a:pt x="2516" y="299073"/>
                  </a:lnTo>
                  <a:cubicBezTo>
                    <a:pt x="-3015" y="289582"/>
                    <a:pt x="189" y="277396"/>
                    <a:pt x="9679" y="271855"/>
                  </a:cubicBezTo>
                  <a:cubicBezTo>
                    <a:pt x="19169" y="266323"/>
                    <a:pt x="31356" y="269527"/>
                    <a:pt x="36887" y="279017"/>
                  </a:cubicBezTo>
                  <a:lnTo>
                    <a:pt x="106525" y="398396"/>
                  </a:lnTo>
                  <a:lnTo>
                    <a:pt x="72153" y="398396"/>
                  </a:lnTo>
                  <a:lnTo>
                    <a:pt x="141791" y="279017"/>
                  </a:lnTo>
                  <a:cubicBezTo>
                    <a:pt x="147332" y="269527"/>
                    <a:pt x="159519" y="266323"/>
                    <a:pt x="169009" y="271855"/>
                  </a:cubicBezTo>
                  <a:cubicBezTo>
                    <a:pt x="178500" y="277396"/>
                    <a:pt x="181703" y="289582"/>
                    <a:pt x="176162" y="299073"/>
                  </a:cubicBezTo>
                  <a:close/>
                </a:path>
              </a:pathLst>
            </a:custGeom>
            <a:solidFill>
              <a:srgbClr val="000000"/>
            </a:solidFill>
            <a:ln w="9936" cap="flat">
              <a:noFill/>
              <a:prstDash val="solid"/>
              <a:miter/>
            </a:ln>
          </p:spPr>
          <p:txBody>
            <a:bodyPr rtlCol="0" anchor="ctr"/>
            <a:lstStyle/>
            <a:p>
              <a:endParaRPr lang="en-US"/>
            </a:p>
          </p:txBody>
        </p:sp>
        <p:sp>
          <p:nvSpPr>
            <p:cNvPr id="25" name="Graphic 7">
              <a:extLst>
                <a:ext uri="{FF2B5EF4-FFF2-40B4-BE49-F238E27FC236}">
                  <a16:creationId xmlns:a16="http://schemas.microsoft.com/office/drawing/2014/main" id="{2BC86B6B-8000-440F-B34E-A9E18212D23F}"/>
                </a:ext>
              </a:extLst>
            </p:cNvPr>
            <p:cNvSpPr txBox="1"/>
            <p:nvPr/>
          </p:nvSpPr>
          <p:spPr>
            <a:xfrm>
              <a:off x="8334295" y="4993317"/>
              <a:ext cx="292310"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SI</a:t>
              </a:r>
            </a:p>
          </p:txBody>
        </p:sp>
        <p:sp>
          <p:nvSpPr>
            <p:cNvPr id="27" name="Graphic 7">
              <a:extLst>
                <a:ext uri="{FF2B5EF4-FFF2-40B4-BE49-F238E27FC236}">
                  <a16:creationId xmlns:a16="http://schemas.microsoft.com/office/drawing/2014/main" id="{A9C056B7-B13F-4592-BD39-8C262D7BEB57}"/>
                </a:ext>
              </a:extLst>
            </p:cNvPr>
            <p:cNvSpPr txBox="1"/>
            <p:nvPr/>
          </p:nvSpPr>
          <p:spPr>
            <a:xfrm>
              <a:off x="8173555" y="4844094"/>
              <a:ext cx="332102" cy="419730"/>
            </a:xfrm>
            <a:prstGeom prst="rect">
              <a:avLst/>
            </a:prstGeom>
            <a:noFill/>
          </p:spPr>
          <p:txBody>
            <a:bodyPr wrap="none" rtlCol="0">
              <a:spAutoFit/>
            </a:bodyPr>
            <a:lstStyle/>
            <a:p>
              <a:pPr algn="l"/>
              <a:r>
                <a:rPr lang="en-US" sz="2115" i="1" spc="0" baseline="0" dirty="0">
                  <a:solidFill>
                    <a:srgbClr val="000000"/>
                  </a:solidFill>
                  <a:latin typeface="Calibri"/>
                  <a:cs typeface="Calibri"/>
                  <a:sym typeface="Calibri"/>
                  <a:rtl val="0"/>
                </a:rPr>
                <a:t>μ</a:t>
              </a:r>
            </a:p>
          </p:txBody>
        </p:sp>
        <p:sp>
          <p:nvSpPr>
            <p:cNvPr id="28" name="Graphic 7">
              <a:extLst>
                <a:ext uri="{FF2B5EF4-FFF2-40B4-BE49-F238E27FC236}">
                  <a16:creationId xmlns:a16="http://schemas.microsoft.com/office/drawing/2014/main" id="{739B352D-FE87-4C3A-8597-84A889EBA0C6}"/>
                </a:ext>
              </a:extLst>
            </p:cNvPr>
            <p:cNvSpPr txBox="1"/>
            <p:nvPr/>
          </p:nvSpPr>
          <p:spPr>
            <a:xfrm>
              <a:off x="9577659" y="4834146"/>
              <a:ext cx="332102" cy="419730"/>
            </a:xfrm>
            <a:prstGeom prst="rect">
              <a:avLst/>
            </a:prstGeom>
            <a:noFill/>
          </p:spPr>
          <p:txBody>
            <a:bodyPr wrap="none" rtlCol="0">
              <a:spAutoFit/>
            </a:bodyPr>
            <a:lstStyle/>
            <a:p>
              <a:pPr algn="l"/>
              <a:r>
                <a:rPr lang="en-US" sz="2115" i="1" spc="0" baseline="0">
                  <a:solidFill>
                    <a:srgbClr val="000000"/>
                  </a:solidFill>
                  <a:latin typeface="Calibri"/>
                  <a:cs typeface="Calibri"/>
                  <a:sym typeface="Calibri"/>
                  <a:rtl val="0"/>
                </a:rPr>
                <a:t>μ</a:t>
              </a:r>
            </a:p>
          </p:txBody>
        </p:sp>
        <p:sp>
          <p:nvSpPr>
            <p:cNvPr id="29" name="Graphic 7">
              <a:extLst>
                <a:ext uri="{FF2B5EF4-FFF2-40B4-BE49-F238E27FC236}">
                  <a16:creationId xmlns:a16="http://schemas.microsoft.com/office/drawing/2014/main" id="{C10AE6B0-C0C4-4A73-B870-3E867CA90E3D}"/>
                </a:ext>
              </a:extLst>
            </p:cNvPr>
            <p:cNvSpPr txBox="1"/>
            <p:nvPr/>
          </p:nvSpPr>
          <p:spPr>
            <a:xfrm>
              <a:off x="7749308" y="5580260"/>
              <a:ext cx="332102" cy="419730"/>
            </a:xfrm>
            <a:prstGeom prst="rect">
              <a:avLst/>
            </a:prstGeom>
            <a:noFill/>
          </p:spPr>
          <p:txBody>
            <a:bodyPr wrap="none" rtlCol="0">
              <a:spAutoFit/>
            </a:bodyPr>
            <a:lstStyle/>
            <a:p>
              <a:pPr algn="l"/>
              <a:r>
                <a:rPr lang="en-US" sz="2115" i="1" spc="0" baseline="0">
                  <a:solidFill>
                    <a:srgbClr val="000000"/>
                  </a:solidFill>
                  <a:latin typeface="Calibri"/>
                  <a:cs typeface="Calibri"/>
                  <a:sym typeface="Calibri"/>
                  <a:rtl val="0"/>
                </a:rPr>
                <a:t>μ</a:t>
              </a:r>
            </a:p>
          </p:txBody>
        </p:sp>
        <p:sp>
          <p:nvSpPr>
            <p:cNvPr id="30" name="Graphic 7">
              <a:extLst>
                <a:ext uri="{FF2B5EF4-FFF2-40B4-BE49-F238E27FC236}">
                  <a16:creationId xmlns:a16="http://schemas.microsoft.com/office/drawing/2014/main" id="{D36FCB82-CC91-4BD0-AFCA-FF0B66E4A839}"/>
                </a:ext>
              </a:extLst>
            </p:cNvPr>
            <p:cNvSpPr txBox="1"/>
            <p:nvPr/>
          </p:nvSpPr>
          <p:spPr>
            <a:xfrm>
              <a:off x="9226940" y="5580260"/>
              <a:ext cx="332102" cy="419730"/>
            </a:xfrm>
            <a:prstGeom prst="rect">
              <a:avLst/>
            </a:prstGeom>
            <a:noFill/>
          </p:spPr>
          <p:txBody>
            <a:bodyPr wrap="none" rtlCol="0">
              <a:spAutoFit/>
            </a:bodyPr>
            <a:lstStyle/>
            <a:p>
              <a:pPr algn="l"/>
              <a:r>
                <a:rPr lang="en-US" sz="2115" i="1" spc="0" baseline="0">
                  <a:solidFill>
                    <a:srgbClr val="000000"/>
                  </a:solidFill>
                  <a:latin typeface="Calibri"/>
                  <a:cs typeface="Calibri"/>
                  <a:sym typeface="Calibri"/>
                  <a:rtl val="0"/>
                </a:rPr>
                <a:t>μ</a:t>
              </a:r>
            </a:p>
          </p:txBody>
        </p:sp>
        <p:sp>
          <p:nvSpPr>
            <p:cNvPr id="31" name="Graphic 7">
              <a:extLst>
                <a:ext uri="{FF2B5EF4-FFF2-40B4-BE49-F238E27FC236}">
                  <a16:creationId xmlns:a16="http://schemas.microsoft.com/office/drawing/2014/main" id="{FDDEF6C4-2B2A-40A3-9BBA-0288F18D1543}"/>
                </a:ext>
              </a:extLst>
            </p:cNvPr>
            <p:cNvSpPr txBox="1"/>
            <p:nvPr/>
          </p:nvSpPr>
          <p:spPr>
            <a:xfrm>
              <a:off x="10582317" y="5580260"/>
              <a:ext cx="332102" cy="419730"/>
            </a:xfrm>
            <a:prstGeom prst="rect">
              <a:avLst/>
            </a:prstGeom>
            <a:noFill/>
          </p:spPr>
          <p:txBody>
            <a:bodyPr wrap="none" rtlCol="0">
              <a:spAutoFit/>
            </a:bodyPr>
            <a:lstStyle/>
            <a:p>
              <a:pPr algn="l"/>
              <a:r>
                <a:rPr lang="en-US" sz="2115" i="1" spc="0" baseline="0">
                  <a:solidFill>
                    <a:srgbClr val="000000"/>
                  </a:solidFill>
                  <a:latin typeface="Calibri"/>
                  <a:cs typeface="Calibri"/>
                  <a:sym typeface="Calibri"/>
                  <a:rtl val="0"/>
                </a:rPr>
                <a:t>μ</a:t>
              </a:r>
            </a:p>
          </p:txBody>
        </p:sp>
        <p:sp>
          <p:nvSpPr>
            <p:cNvPr id="32" name="Graphic 7">
              <a:extLst>
                <a:ext uri="{FF2B5EF4-FFF2-40B4-BE49-F238E27FC236}">
                  <a16:creationId xmlns:a16="http://schemas.microsoft.com/office/drawing/2014/main" id="{F9BF072F-8573-4701-88BF-55150FFBCDA5}"/>
                </a:ext>
              </a:extLst>
            </p:cNvPr>
            <p:cNvSpPr txBox="1"/>
            <p:nvPr/>
          </p:nvSpPr>
          <p:spPr>
            <a:xfrm>
              <a:off x="7905158" y="5719535"/>
              <a:ext cx="252517"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S</a:t>
              </a:r>
            </a:p>
          </p:txBody>
        </p:sp>
        <p:sp>
          <p:nvSpPr>
            <p:cNvPr id="33" name="Graphic 7">
              <a:extLst>
                <a:ext uri="{FF2B5EF4-FFF2-40B4-BE49-F238E27FC236}">
                  <a16:creationId xmlns:a16="http://schemas.microsoft.com/office/drawing/2014/main" id="{DE3BFB82-F55C-4DAA-82CB-2AA687A1A050}"/>
                </a:ext>
              </a:extLst>
            </p:cNvPr>
            <p:cNvSpPr txBox="1"/>
            <p:nvPr/>
          </p:nvSpPr>
          <p:spPr>
            <a:xfrm>
              <a:off x="7976453" y="5719535"/>
              <a:ext cx="262465"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a:t>
              </a:r>
            </a:p>
          </p:txBody>
        </p:sp>
        <p:sp>
          <p:nvSpPr>
            <p:cNvPr id="34" name="Graphic 7">
              <a:extLst>
                <a:ext uri="{FF2B5EF4-FFF2-40B4-BE49-F238E27FC236}">
                  <a16:creationId xmlns:a16="http://schemas.microsoft.com/office/drawing/2014/main" id="{8A37F0F7-B5BF-4C2A-9266-EB7F3547F450}"/>
                </a:ext>
              </a:extLst>
            </p:cNvPr>
            <p:cNvSpPr txBox="1"/>
            <p:nvPr/>
          </p:nvSpPr>
          <p:spPr>
            <a:xfrm>
              <a:off x="9392822" y="5719535"/>
              <a:ext cx="222672"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I</a:t>
              </a:r>
            </a:p>
          </p:txBody>
        </p:sp>
        <p:sp>
          <p:nvSpPr>
            <p:cNvPr id="35" name="Graphic 7">
              <a:extLst>
                <a:ext uri="{FF2B5EF4-FFF2-40B4-BE49-F238E27FC236}">
                  <a16:creationId xmlns:a16="http://schemas.microsoft.com/office/drawing/2014/main" id="{54B4CB42-4FAC-4152-9800-F629CE3486EA}"/>
                </a:ext>
              </a:extLst>
            </p:cNvPr>
            <p:cNvSpPr txBox="1"/>
            <p:nvPr/>
          </p:nvSpPr>
          <p:spPr>
            <a:xfrm>
              <a:off x="9432615" y="5719535"/>
              <a:ext cx="262465"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a:t>
              </a:r>
            </a:p>
          </p:txBody>
        </p:sp>
        <p:sp>
          <p:nvSpPr>
            <p:cNvPr id="36" name="Graphic 7">
              <a:extLst>
                <a:ext uri="{FF2B5EF4-FFF2-40B4-BE49-F238E27FC236}">
                  <a16:creationId xmlns:a16="http://schemas.microsoft.com/office/drawing/2014/main" id="{71517732-25BE-4EFC-8E11-B74FADB334F3}"/>
                </a:ext>
              </a:extLst>
            </p:cNvPr>
            <p:cNvSpPr txBox="1"/>
            <p:nvPr/>
          </p:nvSpPr>
          <p:spPr>
            <a:xfrm>
              <a:off x="10742363" y="5729483"/>
              <a:ext cx="272413"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R</a:t>
              </a:r>
            </a:p>
          </p:txBody>
        </p:sp>
        <p:sp>
          <p:nvSpPr>
            <p:cNvPr id="37" name="Graphic 7">
              <a:extLst>
                <a:ext uri="{FF2B5EF4-FFF2-40B4-BE49-F238E27FC236}">
                  <a16:creationId xmlns:a16="http://schemas.microsoft.com/office/drawing/2014/main" id="{E341A171-13C6-44E5-966F-584B56906CB6}"/>
                </a:ext>
              </a:extLst>
            </p:cNvPr>
            <p:cNvSpPr txBox="1"/>
            <p:nvPr/>
          </p:nvSpPr>
          <p:spPr>
            <a:xfrm>
              <a:off x="10828584" y="5729483"/>
              <a:ext cx="262465"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a:t>
              </a:r>
            </a:p>
          </p:txBody>
        </p:sp>
        <p:sp>
          <p:nvSpPr>
            <p:cNvPr id="38" name="Graphic 7">
              <a:extLst>
                <a:ext uri="{FF2B5EF4-FFF2-40B4-BE49-F238E27FC236}">
                  <a16:creationId xmlns:a16="http://schemas.microsoft.com/office/drawing/2014/main" id="{DEAEF70B-B3D2-452D-86F8-A9E4591178F6}"/>
                </a:ext>
              </a:extLst>
            </p:cNvPr>
            <p:cNvSpPr txBox="1"/>
            <p:nvPr/>
          </p:nvSpPr>
          <p:spPr>
            <a:xfrm>
              <a:off x="9745406" y="4963473"/>
              <a:ext cx="312206"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IR</a:t>
              </a:r>
            </a:p>
          </p:txBody>
        </p:sp>
      </p:gr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08BF557-E67F-458D-B31C-4EF0198940E0}"/>
                  </a:ext>
                </a:extLst>
              </p:cNvPr>
              <p:cNvSpPr txBox="1"/>
              <p:nvPr/>
            </p:nvSpPr>
            <p:spPr>
              <a:xfrm>
                <a:off x="608331" y="4503760"/>
                <a:ext cx="3276231" cy="93801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𝑆𝐼</m:t>
                          </m:r>
                        </m:sub>
                        <m:sup>
                          <m:r>
                            <a:rPr lang="en-US" sz="2400" b="0" i="1" smtClean="0">
                              <a:latin typeface="Cambria Math" panose="02040503050406030204" pitchFamily="18" charset="0"/>
                              <a:ea typeface="Cambria Math" panose="02040503050406030204" pitchFamily="18" charset="0"/>
                            </a:rPr>
                            <m:t>𝑖</m:t>
                          </m:r>
                        </m:sup>
                      </m:sSubSup>
                      <m:r>
                        <a:rPr lang="en-US" sz="2400" i="1">
                          <a:latin typeface="Cambria Math" panose="02040503050406030204" pitchFamily="18" charset="0"/>
                        </a:rPr>
                        <m:t> </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𝛽</m:t>
                          </m:r>
                        </m:e>
                        <m:sup>
                          <m:r>
                            <a:rPr lang="en-US" sz="2400" b="0" i="1" smtClean="0">
                              <a:latin typeface="Cambria Math" panose="02040503050406030204" pitchFamily="18" charset="0"/>
                            </a:rPr>
                            <m:t>∗</m:t>
                          </m:r>
                        </m:sup>
                      </m:sSup>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sub>
                        <m:sup/>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𝑗</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𝑗</m:t>
                                  </m:r>
                                </m:sub>
                              </m:sSub>
                            </m:den>
                          </m:f>
                        </m:e>
                      </m:nary>
                    </m:oMath>
                  </m:oMathPara>
                </a14:m>
                <a:endParaRPr lang="en-US" sz="2400" dirty="0"/>
              </a:p>
            </p:txBody>
          </p:sp>
        </mc:Choice>
        <mc:Fallback>
          <p:sp>
            <p:nvSpPr>
              <p:cNvPr id="46" name="TextBox 45">
                <a:extLst>
                  <a:ext uri="{FF2B5EF4-FFF2-40B4-BE49-F238E27FC236}">
                    <a16:creationId xmlns:a16="http://schemas.microsoft.com/office/drawing/2014/main" id="{E08BF557-E67F-458D-B31C-4EF0198940E0}"/>
                  </a:ext>
                </a:extLst>
              </p:cNvPr>
              <p:cNvSpPr txBox="1">
                <a:spLocks noRot="1" noChangeAspect="1" noMove="1" noResize="1" noEditPoints="1" noAdjustHandles="1" noChangeArrowheads="1" noChangeShapeType="1" noTextEdit="1"/>
              </p:cNvSpPr>
              <p:nvPr/>
            </p:nvSpPr>
            <p:spPr>
              <a:xfrm>
                <a:off x="608331" y="4503760"/>
                <a:ext cx="3276231" cy="938014"/>
              </a:xfrm>
              <a:prstGeom prst="rect">
                <a:avLst/>
              </a:prstGeom>
              <a:blipFill>
                <a:blip r:embed="rId3"/>
                <a:stretch>
                  <a:fillRect/>
                </a:stretch>
              </a:blipFill>
            </p:spPr>
            <p:txBody>
              <a:bodyPr/>
              <a:lstStyle/>
              <a:p>
                <a:r>
                  <a:rPr lang="en-US">
                    <a:noFill/>
                  </a:rPr>
                  <a:t> </a:t>
                </a:r>
              </a:p>
            </p:txBody>
          </p:sp>
        </mc:Fallback>
      </mc:AlternateContent>
      <p:grpSp>
        <p:nvGrpSpPr>
          <p:cNvPr id="47" name="Graphic 6">
            <a:extLst>
              <a:ext uri="{FF2B5EF4-FFF2-40B4-BE49-F238E27FC236}">
                <a16:creationId xmlns:a16="http://schemas.microsoft.com/office/drawing/2014/main" id="{9578E3A6-EAA2-4A65-84FA-904628949444}"/>
              </a:ext>
            </a:extLst>
          </p:cNvPr>
          <p:cNvGrpSpPr/>
          <p:nvPr/>
        </p:nvGrpSpPr>
        <p:grpSpPr>
          <a:xfrm>
            <a:off x="3720589" y="1964881"/>
            <a:ext cx="4458212" cy="1239870"/>
            <a:chOff x="6507331" y="2899238"/>
            <a:chExt cx="4458212" cy="1239870"/>
          </a:xfrm>
        </p:grpSpPr>
        <p:sp>
          <p:nvSpPr>
            <p:cNvPr id="48" name="Graphic 6">
              <a:extLst>
                <a:ext uri="{FF2B5EF4-FFF2-40B4-BE49-F238E27FC236}">
                  <a16:creationId xmlns:a16="http://schemas.microsoft.com/office/drawing/2014/main" id="{6BDABB71-1C3C-4193-B1A1-070FB709E092}"/>
                </a:ext>
              </a:extLst>
            </p:cNvPr>
            <p:cNvSpPr/>
            <p:nvPr/>
          </p:nvSpPr>
          <p:spPr>
            <a:xfrm>
              <a:off x="7098528" y="3074285"/>
              <a:ext cx="974922" cy="606839"/>
            </a:xfrm>
            <a:custGeom>
              <a:avLst/>
              <a:gdLst>
                <a:gd name="connsiteX0" fmla="*/ -194 w 974922"/>
                <a:gd name="connsiteY0" fmla="*/ -129 h 606839"/>
                <a:gd name="connsiteX1" fmla="*/ 974728 w 974922"/>
                <a:gd name="connsiteY1" fmla="*/ -129 h 606839"/>
                <a:gd name="connsiteX2" fmla="*/ 974728 w 974922"/>
                <a:gd name="connsiteY2" fmla="*/ 606711 h 606839"/>
                <a:gd name="connsiteX3" fmla="*/ -194 w 974922"/>
                <a:gd name="connsiteY3" fmla="*/ 606711 h 606839"/>
              </a:gdLst>
              <a:ahLst/>
              <a:cxnLst>
                <a:cxn ang="0">
                  <a:pos x="connsiteX0" y="connsiteY0"/>
                </a:cxn>
                <a:cxn ang="0">
                  <a:pos x="connsiteX1" y="connsiteY1"/>
                </a:cxn>
                <a:cxn ang="0">
                  <a:pos x="connsiteX2" y="connsiteY2"/>
                </a:cxn>
                <a:cxn ang="0">
                  <a:pos x="connsiteX3" y="connsiteY3"/>
                </a:cxn>
              </a:cxnLst>
              <a:rect l="l" t="t" r="r" b="b"/>
              <a:pathLst>
                <a:path w="974922" h="606839">
                  <a:moveTo>
                    <a:pt x="-194" y="-129"/>
                  </a:moveTo>
                  <a:lnTo>
                    <a:pt x="974728" y="-129"/>
                  </a:lnTo>
                  <a:lnTo>
                    <a:pt x="974728" y="606711"/>
                  </a:lnTo>
                  <a:lnTo>
                    <a:pt x="-194" y="606711"/>
                  </a:lnTo>
                  <a:close/>
                </a:path>
              </a:pathLst>
            </a:custGeom>
            <a:solidFill>
              <a:srgbClr val="0070C0"/>
            </a:solidFill>
            <a:ln w="9936" cap="flat">
              <a:noFill/>
              <a:prstDash val="solid"/>
              <a:miter/>
            </a:ln>
          </p:spPr>
          <p:txBody>
            <a:bodyPr rtlCol="0" anchor="ctr"/>
            <a:lstStyle/>
            <a:p>
              <a:endParaRPr lang="en-US"/>
            </a:p>
          </p:txBody>
        </p:sp>
        <p:sp>
          <p:nvSpPr>
            <p:cNvPr id="49" name="Graphic 6">
              <a:extLst>
                <a:ext uri="{FF2B5EF4-FFF2-40B4-BE49-F238E27FC236}">
                  <a16:creationId xmlns:a16="http://schemas.microsoft.com/office/drawing/2014/main" id="{B68A9CD7-DA36-4FB4-A441-03D0876B4E79}"/>
                </a:ext>
              </a:extLst>
            </p:cNvPr>
            <p:cNvSpPr/>
            <p:nvPr/>
          </p:nvSpPr>
          <p:spPr>
            <a:xfrm>
              <a:off x="8521119" y="3074285"/>
              <a:ext cx="964974" cy="596891"/>
            </a:xfrm>
            <a:custGeom>
              <a:avLst/>
              <a:gdLst>
                <a:gd name="connsiteX0" fmla="*/ -194 w 964974"/>
                <a:gd name="connsiteY0" fmla="*/ -129 h 596891"/>
                <a:gd name="connsiteX1" fmla="*/ 964780 w 964974"/>
                <a:gd name="connsiteY1" fmla="*/ -129 h 596891"/>
                <a:gd name="connsiteX2" fmla="*/ 964780 w 964974"/>
                <a:gd name="connsiteY2" fmla="*/ 596763 h 596891"/>
                <a:gd name="connsiteX3" fmla="*/ -194 w 964974"/>
                <a:gd name="connsiteY3" fmla="*/ 596763 h 596891"/>
              </a:gdLst>
              <a:ahLst/>
              <a:cxnLst>
                <a:cxn ang="0">
                  <a:pos x="connsiteX0" y="connsiteY0"/>
                </a:cxn>
                <a:cxn ang="0">
                  <a:pos x="connsiteX1" y="connsiteY1"/>
                </a:cxn>
                <a:cxn ang="0">
                  <a:pos x="connsiteX2" y="connsiteY2"/>
                </a:cxn>
                <a:cxn ang="0">
                  <a:pos x="connsiteX3" y="connsiteY3"/>
                </a:cxn>
              </a:cxnLst>
              <a:rect l="l" t="t" r="r" b="b"/>
              <a:pathLst>
                <a:path w="964974" h="596891">
                  <a:moveTo>
                    <a:pt x="-194" y="-129"/>
                  </a:moveTo>
                  <a:lnTo>
                    <a:pt x="964780" y="-129"/>
                  </a:lnTo>
                  <a:lnTo>
                    <a:pt x="964780" y="596763"/>
                  </a:lnTo>
                  <a:lnTo>
                    <a:pt x="-194" y="596763"/>
                  </a:lnTo>
                  <a:close/>
                </a:path>
              </a:pathLst>
            </a:custGeom>
            <a:solidFill>
              <a:srgbClr val="FF0000"/>
            </a:solidFill>
            <a:ln w="9936" cap="flat">
              <a:noFill/>
              <a:prstDash val="solid"/>
              <a:miter/>
            </a:ln>
          </p:spPr>
          <p:txBody>
            <a:bodyPr rtlCol="0" anchor="ctr"/>
            <a:lstStyle/>
            <a:p>
              <a:endParaRPr lang="en-US"/>
            </a:p>
          </p:txBody>
        </p:sp>
        <p:sp>
          <p:nvSpPr>
            <p:cNvPr id="50" name="Graphic 6">
              <a:extLst>
                <a:ext uri="{FF2B5EF4-FFF2-40B4-BE49-F238E27FC236}">
                  <a16:creationId xmlns:a16="http://schemas.microsoft.com/office/drawing/2014/main" id="{ACB8FE52-907E-4D2F-9C50-AFCF3290A4CF}"/>
                </a:ext>
              </a:extLst>
            </p:cNvPr>
            <p:cNvSpPr/>
            <p:nvPr/>
          </p:nvSpPr>
          <p:spPr>
            <a:xfrm>
              <a:off x="9923813" y="3084233"/>
              <a:ext cx="964974" cy="606839"/>
            </a:xfrm>
            <a:custGeom>
              <a:avLst/>
              <a:gdLst>
                <a:gd name="connsiteX0" fmla="*/ -194 w 964974"/>
                <a:gd name="connsiteY0" fmla="*/ -129 h 606839"/>
                <a:gd name="connsiteX1" fmla="*/ 964780 w 964974"/>
                <a:gd name="connsiteY1" fmla="*/ -129 h 606839"/>
                <a:gd name="connsiteX2" fmla="*/ 964780 w 964974"/>
                <a:gd name="connsiteY2" fmla="*/ 606711 h 606839"/>
                <a:gd name="connsiteX3" fmla="*/ -194 w 964974"/>
                <a:gd name="connsiteY3" fmla="*/ 606711 h 606839"/>
              </a:gdLst>
              <a:ahLst/>
              <a:cxnLst>
                <a:cxn ang="0">
                  <a:pos x="connsiteX0" y="connsiteY0"/>
                </a:cxn>
                <a:cxn ang="0">
                  <a:pos x="connsiteX1" y="connsiteY1"/>
                </a:cxn>
                <a:cxn ang="0">
                  <a:pos x="connsiteX2" y="connsiteY2"/>
                </a:cxn>
                <a:cxn ang="0">
                  <a:pos x="connsiteX3" y="connsiteY3"/>
                </a:cxn>
              </a:cxnLst>
              <a:rect l="l" t="t" r="r" b="b"/>
              <a:pathLst>
                <a:path w="964974" h="606839">
                  <a:moveTo>
                    <a:pt x="-194" y="-129"/>
                  </a:moveTo>
                  <a:lnTo>
                    <a:pt x="964780" y="-129"/>
                  </a:lnTo>
                  <a:lnTo>
                    <a:pt x="964780" y="606711"/>
                  </a:lnTo>
                  <a:lnTo>
                    <a:pt x="-194" y="606711"/>
                  </a:lnTo>
                  <a:close/>
                </a:path>
              </a:pathLst>
            </a:custGeom>
            <a:solidFill>
              <a:srgbClr val="00B050"/>
            </a:solidFill>
            <a:ln w="9936" cap="flat">
              <a:noFill/>
              <a:prstDash val="solid"/>
              <a:miter/>
            </a:ln>
          </p:spPr>
          <p:txBody>
            <a:bodyPr rtlCol="0" anchor="ctr"/>
            <a:lstStyle/>
            <a:p>
              <a:endParaRPr lang="en-US"/>
            </a:p>
          </p:txBody>
        </p:sp>
        <p:sp>
          <p:nvSpPr>
            <p:cNvPr id="51" name="Graphic 6">
              <a:extLst>
                <a:ext uri="{FF2B5EF4-FFF2-40B4-BE49-F238E27FC236}">
                  <a16:creationId xmlns:a16="http://schemas.microsoft.com/office/drawing/2014/main" id="{58801009-6D9E-4554-8471-F6D723EC7FB5}"/>
                </a:ext>
              </a:extLst>
            </p:cNvPr>
            <p:cNvSpPr txBox="1"/>
            <p:nvPr/>
          </p:nvSpPr>
          <p:spPr>
            <a:xfrm>
              <a:off x="7434761" y="3038513"/>
              <a:ext cx="332102" cy="459523"/>
            </a:xfrm>
            <a:prstGeom prst="rect">
              <a:avLst/>
            </a:prstGeom>
            <a:noFill/>
          </p:spPr>
          <p:txBody>
            <a:bodyPr wrap="none" rtlCol="0">
              <a:spAutoFit/>
            </a:bodyPr>
            <a:lstStyle/>
            <a:p>
              <a:pPr algn="l"/>
              <a:r>
                <a:rPr lang="en-US" sz="2507" spc="0" baseline="0" dirty="0">
                  <a:solidFill>
                    <a:srgbClr val="000000"/>
                  </a:solidFill>
                  <a:latin typeface="Gill Sans MT"/>
                  <a:sym typeface="Gill Sans MT"/>
                  <a:rtl val="0"/>
                </a:rPr>
                <a:t>S</a:t>
              </a:r>
            </a:p>
          </p:txBody>
        </p:sp>
        <p:sp>
          <p:nvSpPr>
            <p:cNvPr id="52" name="Graphic 6">
              <a:extLst>
                <a:ext uri="{FF2B5EF4-FFF2-40B4-BE49-F238E27FC236}">
                  <a16:creationId xmlns:a16="http://schemas.microsoft.com/office/drawing/2014/main" id="{37D5190D-296F-45C3-98FA-3AB82A17E81D}"/>
                </a:ext>
              </a:extLst>
            </p:cNvPr>
            <p:cNvSpPr txBox="1"/>
            <p:nvPr/>
          </p:nvSpPr>
          <p:spPr>
            <a:xfrm>
              <a:off x="10231693" y="3048461"/>
              <a:ext cx="371895" cy="459523"/>
            </a:xfrm>
            <a:prstGeom prst="rect">
              <a:avLst/>
            </a:prstGeom>
            <a:noFill/>
          </p:spPr>
          <p:txBody>
            <a:bodyPr wrap="none" rtlCol="0">
              <a:spAutoFit/>
            </a:bodyPr>
            <a:lstStyle/>
            <a:p>
              <a:pPr algn="l"/>
              <a:r>
                <a:rPr lang="en-US" sz="2507" spc="0" baseline="0">
                  <a:solidFill>
                    <a:srgbClr val="000000"/>
                  </a:solidFill>
                  <a:latin typeface="Gill Sans MT"/>
                  <a:sym typeface="Gill Sans MT"/>
                  <a:rtl val="0"/>
                </a:rPr>
                <a:t>R</a:t>
              </a:r>
            </a:p>
          </p:txBody>
        </p:sp>
        <p:sp>
          <p:nvSpPr>
            <p:cNvPr id="53" name="Graphic 6">
              <a:extLst>
                <a:ext uri="{FF2B5EF4-FFF2-40B4-BE49-F238E27FC236}">
                  <a16:creationId xmlns:a16="http://schemas.microsoft.com/office/drawing/2014/main" id="{73FA8521-82E5-47EF-9B89-60BCEF096CE6}"/>
                </a:ext>
              </a:extLst>
            </p:cNvPr>
            <p:cNvSpPr txBox="1"/>
            <p:nvPr/>
          </p:nvSpPr>
          <p:spPr>
            <a:xfrm>
              <a:off x="7087102" y="3366803"/>
              <a:ext cx="1038424" cy="310300"/>
            </a:xfrm>
            <a:prstGeom prst="rect">
              <a:avLst/>
            </a:prstGeom>
            <a:noFill/>
          </p:spPr>
          <p:txBody>
            <a:bodyPr wrap="none" rtlCol="0">
              <a:spAutoFit/>
            </a:bodyPr>
            <a:lstStyle/>
            <a:p>
              <a:pPr algn="l"/>
              <a:r>
                <a:rPr lang="en-US" sz="1488" spc="0" baseline="0">
                  <a:solidFill>
                    <a:srgbClr val="000000"/>
                  </a:solidFill>
                  <a:latin typeface="Gill Sans MT"/>
                  <a:sym typeface="Gill Sans MT"/>
                  <a:rtl val="0"/>
                </a:rPr>
                <a:t>Susceptible</a:t>
              </a:r>
            </a:p>
          </p:txBody>
        </p:sp>
        <p:sp>
          <p:nvSpPr>
            <p:cNvPr id="54" name="Graphic 6">
              <a:extLst>
                <a:ext uri="{FF2B5EF4-FFF2-40B4-BE49-F238E27FC236}">
                  <a16:creationId xmlns:a16="http://schemas.microsoft.com/office/drawing/2014/main" id="{7A64704C-1E22-4F48-9285-276BE9F65E42}"/>
                </a:ext>
              </a:extLst>
            </p:cNvPr>
            <p:cNvSpPr txBox="1"/>
            <p:nvPr/>
          </p:nvSpPr>
          <p:spPr>
            <a:xfrm>
              <a:off x="9960148" y="3366803"/>
              <a:ext cx="899149" cy="310300"/>
            </a:xfrm>
            <a:prstGeom prst="rect">
              <a:avLst/>
            </a:prstGeom>
            <a:noFill/>
          </p:spPr>
          <p:txBody>
            <a:bodyPr wrap="none" rtlCol="0">
              <a:spAutoFit/>
            </a:bodyPr>
            <a:lstStyle/>
            <a:p>
              <a:pPr algn="l"/>
              <a:r>
                <a:rPr lang="en-US" sz="1488" spc="0" baseline="0">
                  <a:solidFill>
                    <a:srgbClr val="000000"/>
                  </a:solidFill>
                  <a:latin typeface="Gill Sans MT"/>
                  <a:sym typeface="Gill Sans MT"/>
                  <a:rtl val="0"/>
                </a:rPr>
                <a:t>Removed</a:t>
              </a:r>
            </a:p>
          </p:txBody>
        </p:sp>
        <p:sp>
          <p:nvSpPr>
            <p:cNvPr id="55" name="Graphic 6">
              <a:extLst>
                <a:ext uri="{FF2B5EF4-FFF2-40B4-BE49-F238E27FC236}">
                  <a16:creationId xmlns:a16="http://schemas.microsoft.com/office/drawing/2014/main" id="{6379E969-1CC3-4DD2-B3EC-ED414A55AA01}"/>
                </a:ext>
              </a:extLst>
            </p:cNvPr>
            <p:cNvSpPr txBox="1"/>
            <p:nvPr/>
          </p:nvSpPr>
          <p:spPr>
            <a:xfrm>
              <a:off x="8571540" y="3376751"/>
              <a:ext cx="919045" cy="310300"/>
            </a:xfrm>
            <a:prstGeom prst="rect">
              <a:avLst/>
            </a:prstGeom>
            <a:noFill/>
          </p:spPr>
          <p:txBody>
            <a:bodyPr wrap="none" rtlCol="0">
              <a:spAutoFit/>
            </a:bodyPr>
            <a:lstStyle/>
            <a:p>
              <a:pPr algn="l"/>
              <a:r>
                <a:rPr lang="en-US" sz="1488" spc="0" baseline="0">
                  <a:solidFill>
                    <a:srgbClr val="000000"/>
                  </a:solidFill>
                  <a:latin typeface="Gill Sans MT"/>
                  <a:sym typeface="Gill Sans MT"/>
                  <a:rtl val="0"/>
                </a:rPr>
                <a:t>Infectious</a:t>
              </a:r>
            </a:p>
          </p:txBody>
        </p:sp>
        <p:sp>
          <p:nvSpPr>
            <p:cNvPr id="56" name="Graphic 6">
              <a:extLst>
                <a:ext uri="{FF2B5EF4-FFF2-40B4-BE49-F238E27FC236}">
                  <a16:creationId xmlns:a16="http://schemas.microsoft.com/office/drawing/2014/main" id="{E37E3042-A09C-4011-AF8C-97BB9045632D}"/>
                </a:ext>
              </a:extLst>
            </p:cNvPr>
            <p:cNvSpPr txBox="1"/>
            <p:nvPr/>
          </p:nvSpPr>
          <p:spPr>
            <a:xfrm>
              <a:off x="8874572" y="3028565"/>
              <a:ext cx="262465" cy="459523"/>
            </a:xfrm>
            <a:prstGeom prst="rect">
              <a:avLst/>
            </a:prstGeom>
            <a:noFill/>
          </p:spPr>
          <p:txBody>
            <a:bodyPr wrap="none" rtlCol="0">
              <a:spAutoFit/>
            </a:bodyPr>
            <a:lstStyle/>
            <a:p>
              <a:pPr algn="l"/>
              <a:r>
                <a:rPr lang="en-US" sz="2507" spc="0" baseline="0">
                  <a:solidFill>
                    <a:srgbClr val="000000"/>
                  </a:solidFill>
                  <a:latin typeface="Gill Sans MT"/>
                  <a:sym typeface="Gill Sans MT"/>
                  <a:rtl val="0"/>
                </a:rPr>
                <a:t>I</a:t>
              </a:r>
            </a:p>
          </p:txBody>
        </p:sp>
        <p:sp>
          <p:nvSpPr>
            <p:cNvPr id="57" name="Graphic 6">
              <a:extLst>
                <a:ext uri="{FF2B5EF4-FFF2-40B4-BE49-F238E27FC236}">
                  <a16:creationId xmlns:a16="http://schemas.microsoft.com/office/drawing/2014/main" id="{AB856AA2-8DE4-4FDB-A02D-52F7E72AAA71}"/>
                </a:ext>
              </a:extLst>
            </p:cNvPr>
            <p:cNvSpPr/>
            <p:nvPr/>
          </p:nvSpPr>
          <p:spPr>
            <a:xfrm>
              <a:off x="8063502" y="3273247"/>
              <a:ext cx="448036" cy="179073"/>
            </a:xfrm>
            <a:custGeom>
              <a:avLst/>
              <a:gdLst>
                <a:gd name="connsiteX0" fmla="*/ -194 w 448036"/>
                <a:gd name="connsiteY0" fmla="*/ 69510 h 179073"/>
                <a:gd name="connsiteX1" fmla="*/ 408358 w 448036"/>
                <a:gd name="connsiteY1" fmla="*/ 69510 h 179073"/>
                <a:gd name="connsiteX2" fmla="*/ 408358 w 448036"/>
                <a:gd name="connsiteY2" fmla="*/ 109303 h 179073"/>
                <a:gd name="connsiteX3" fmla="*/ -194 w 448036"/>
                <a:gd name="connsiteY3" fmla="*/ 109303 h 179073"/>
                <a:gd name="connsiteX4" fmla="*/ 299008 w 448036"/>
                <a:gd name="connsiteY4" fmla="*/ 2588 h 179073"/>
                <a:gd name="connsiteX5" fmla="*/ 447842 w 448036"/>
                <a:gd name="connsiteY5" fmla="*/ 89406 h 179073"/>
                <a:gd name="connsiteX6" fmla="*/ 299008 w 448036"/>
                <a:gd name="connsiteY6" fmla="*/ 176234 h 179073"/>
                <a:gd name="connsiteX7" fmla="*/ 271789 w 448036"/>
                <a:gd name="connsiteY7" fmla="*/ 169071 h 179073"/>
                <a:gd name="connsiteX8" fmla="*/ 278952 w 448036"/>
                <a:gd name="connsiteY8" fmla="*/ 141863 h 179073"/>
                <a:gd name="connsiteX9" fmla="*/ 398330 w 448036"/>
                <a:gd name="connsiteY9" fmla="*/ 72226 h 179073"/>
                <a:gd name="connsiteX10" fmla="*/ 398330 w 448036"/>
                <a:gd name="connsiteY10" fmla="*/ 106597 h 179073"/>
                <a:gd name="connsiteX11" fmla="*/ 278952 w 448036"/>
                <a:gd name="connsiteY11" fmla="*/ 36959 h 179073"/>
                <a:gd name="connsiteX12" fmla="*/ 271789 w 448036"/>
                <a:gd name="connsiteY12" fmla="*/ 9741 h 179073"/>
                <a:gd name="connsiteX13" fmla="*/ 299008 w 448036"/>
                <a:gd name="connsiteY13" fmla="*/ 2588 h 17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36" h="179073">
                  <a:moveTo>
                    <a:pt x="-194" y="69510"/>
                  </a:moveTo>
                  <a:lnTo>
                    <a:pt x="408358" y="69510"/>
                  </a:lnTo>
                  <a:lnTo>
                    <a:pt x="408358" y="109303"/>
                  </a:lnTo>
                  <a:lnTo>
                    <a:pt x="-194" y="109303"/>
                  </a:lnTo>
                  <a:close/>
                  <a:moveTo>
                    <a:pt x="299008" y="2588"/>
                  </a:moveTo>
                  <a:lnTo>
                    <a:pt x="447842" y="89406"/>
                  </a:lnTo>
                  <a:lnTo>
                    <a:pt x="299008" y="176234"/>
                  </a:lnTo>
                  <a:cubicBezTo>
                    <a:pt x="289517" y="181765"/>
                    <a:pt x="277331" y="178562"/>
                    <a:pt x="271789" y="169071"/>
                  </a:cubicBezTo>
                  <a:cubicBezTo>
                    <a:pt x="266258" y="159581"/>
                    <a:pt x="269461" y="147394"/>
                    <a:pt x="278952" y="141863"/>
                  </a:cubicBezTo>
                  <a:lnTo>
                    <a:pt x="398330" y="72226"/>
                  </a:lnTo>
                  <a:lnTo>
                    <a:pt x="398330" y="106597"/>
                  </a:lnTo>
                  <a:lnTo>
                    <a:pt x="278952" y="36959"/>
                  </a:lnTo>
                  <a:cubicBezTo>
                    <a:pt x="269461" y="31418"/>
                    <a:pt x="266258" y="19232"/>
                    <a:pt x="271789" y="9741"/>
                  </a:cubicBezTo>
                  <a:cubicBezTo>
                    <a:pt x="277331" y="250"/>
                    <a:pt x="289517" y="-2953"/>
                    <a:pt x="299008" y="2588"/>
                  </a:cubicBezTo>
                  <a:close/>
                </a:path>
              </a:pathLst>
            </a:custGeom>
            <a:solidFill>
              <a:srgbClr val="000000"/>
            </a:solidFill>
            <a:ln w="9936" cap="flat">
              <a:noFill/>
              <a:prstDash val="solid"/>
              <a:miter/>
            </a:ln>
          </p:spPr>
          <p:txBody>
            <a:bodyPr rtlCol="0" anchor="ctr"/>
            <a:lstStyle/>
            <a:p>
              <a:endParaRPr lang="en-US"/>
            </a:p>
          </p:txBody>
        </p:sp>
        <p:sp>
          <p:nvSpPr>
            <p:cNvPr id="58" name="Graphic 6">
              <a:extLst>
                <a:ext uri="{FF2B5EF4-FFF2-40B4-BE49-F238E27FC236}">
                  <a16:creationId xmlns:a16="http://schemas.microsoft.com/office/drawing/2014/main" id="{6FD4D720-7CD5-4429-A721-822652DD7D75}"/>
                </a:ext>
              </a:extLst>
            </p:cNvPr>
            <p:cNvSpPr/>
            <p:nvPr/>
          </p:nvSpPr>
          <p:spPr>
            <a:xfrm>
              <a:off x="9476145" y="3263299"/>
              <a:ext cx="448036" cy="179073"/>
            </a:xfrm>
            <a:custGeom>
              <a:avLst/>
              <a:gdLst>
                <a:gd name="connsiteX0" fmla="*/ -194 w 448036"/>
                <a:gd name="connsiteY0" fmla="*/ 69510 h 179073"/>
                <a:gd name="connsiteX1" fmla="*/ 408358 w 448036"/>
                <a:gd name="connsiteY1" fmla="*/ 69510 h 179073"/>
                <a:gd name="connsiteX2" fmla="*/ 408358 w 448036"/>
                <a:gd name="connsiteY2" fmla="*/ 109303 h 179073"/>
                <a:gd name="connsiteX3" fmla="*/ -194 w 448036"/>
                <a:gd name="connsiteY3" fmla="*/ 109303 h 179073"/>
                <a:gd name="connsiteX4" fmla="*/ 299008 w 448036"/>
                <a:gd name="connsiteY4" fmla="*/ 2588 h 179073"/>
                <a:gd name="connsiteX5" fmla="*/ 447842 w 448036"/>
                <a:gd name="connsiteY5" fmla="*/ 89406 h 179073"/>
                <a:gd name="connsiteX6" fmla="*/ 299008 w 448036"/>
                <a:gd name="connsiteY6" fmla="*/ 176234 h 179073"/>
                <a:gd name="connsiteX7" fmla="*/ 271790 w 448036"/>
                <a:gd name="connsiteY7" fmla="*/ 169071 h 179073"/>
                <a:gd name="connsiteX8" fmla="*/ 278952 w 448036"/>
                <a:gd name="connsiteY8" fmla="*/ 141863 h 179073"/>
                <a:gd name="connsiteX9" fmla="*/ 398330 w 448036"/>
                <a:gd name="connsiteY9" fmla="*/ 72226 h 179073"/>
                <a:gd name="connsiteX10" fmla="*/ 398330 w 448036"/>
                <a:gd name="connsiteY10" fmla="*/ 106597 h 179073"/>
                <a:gd name="connsiteX11" fmla="*/ 278952 w 448036"/>
                <a:gd name="connsiteY11" fmla="*/ 36959 h 179073"/>
                <a:gd name="connsiteX12" fmla="*/ 271799 w 448036"/>
                <a:gd name="connsiteY12" fmla="*/ 9741 h 179073"/>
                <a:gd name="connsiteX13" fmla="*/ 299008 w 448036"/>
                <a:gd name="connsiteY13" fmla="*/ 2588 h 17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36" h="179073">
                  <a:moveTo>
                    <a:pt x="-194" y="69510"/>
                  </a:moveTo>
                  <a:lnTo>
                    <a:pt x="408358" y="69510"/>
                  </a:lnTo>
                  <a:lnTo>
                    <a:pt x="408358" y="109303"/>
                  </a:lnTo>
                  <a:lnTo>
                    <a:pt x="-194" y="109303"/>
                  </a:lnTo>
                  <a:close/>
                  <a:moveTo>
                    <a:pt x="299008" y="2588"/>
                  </a:moveTo>
                  <a:lnTo>
                    <a:pt x="447842" y="89406"/>
                  </a:lnTo>
                  <a:lnTo>
                    <a:pt x="299008" y="176234"/>
                  </a:lnTo>
                  <a:cubicBezTo>
                    <a:pt x="289517" y="181765"/>
                    <a:pt x="277330" y="178562"/>
                    <a:pt x="271790" y="169071"/>
                  </a:cubicBezTo>
                  <a:cubicBezTo>
                    <a:pt x="266258" y="159581"/>
                    <a:pt x="269462" y="147394"/>
                    <a:pt x="278952" y="141863"/>
                  </a:cubicBezTo>
                  <a:lnTo>
                    <a:pt x="398330" y="72226"/>
                  </a:lnTo>
                  <a:lnTo>
                    <a:pt x="398330" y="106597"/>
                  </a:lnTo>
                  <a:lnTo>
                    <a:pt x="278952" y="36959"/>
                  </a:lnTo>
                  <a:cubicBezTo>
                    <a:pt x="269462" y="31418"/>
                    <a:pt x="266258" y="19232"/>
                    <a:pt x="271799" y="9741"/>
                  </a:cubicBezTo>
                  <a:cubicBezTo>
                    <a:pt x="277330" y="250"/>
                    <a:pt x="289517" y="-2953"/>
                    <a:pt x="299008" y="2588"/>
                  </a:cubicBezTo>
                  <a:close/>
                </a:path>
              </a:pathLst>
            </a:custGeom>
            <a:solidFill>
              <a:srgbClr val="000000"/>
            </a:solidFill>
            <a:ln w="9936" cap="flat">
              <a:noFill/>
              <a:prstDash val="solid"/>
              <a:miter/>
            </a:ln>
          </p:spPr>
          <p:txBody>
            <a:bodyPr rtlCol="0" anchor="ctr"/>
            <a:lstStyle/>
            <a:p>
              <a:endParaRPr lang="en-US"/>
            </a:p>
          </p:txBody>
        </p:sp>
        <p:sp>
          <p:nvSpPr>
            <p:cNvPr id="59" name="Graphic 6">
              <a:extLst>
                <a:ext uri="{FF2B5EF4-FFF2-40B4-BE49-F238E27FC236}">
                  <a16:creationId xmlns:a16="http://schemas.microsoft.com/office/drawing/2014/main" id="{16B1E3FC-34D9-4FF7-8C6E-9637F369ED08}"/>
                </a:ext>
              </a:extLst>
            </p:cNvPr>
            <p:cNvSpPr/>
            <p:nvPr/>
          </p:nvSpPr>
          <p:spPr>
            <a:xfrm>
              <a:off x="6630963" y="3273247"/>
              <a:ext cx="448036" cy="179073"/>
            </a:xfrm>
            <a:custGeom>
              <a:avLst/>
              <a:gdLst>
                <a:gd name="connsiteX0" fmla="*/ -194 w 448036"/>
                <a:gd name="connsiteY0" fmla="*/ 69510 h 179073"/>
                <a:gd name="connsiteX1" fmla="*/ 408358 w 448036"/>
                <a:gd name="connsiteY1" fmla="*/ 69510 h 179073"/>
                <a:gd name="connsiteX2" fmla="*/ 408358 w 448036"/>
                <a:gd name="connsiteY2" fmla="*/ 109303 h 179073"/>
                <a:gd name="connsiteX3" fmla="*/ -194 w 448036"/>
                <a:gd name="connsiteY3" fmla="*/ 109303 h 179073"/>
                <a:gd name="connsiteX4" fmla="*/ 299008 w 448036"/>
                <a:gd name="connsiteY4" fmla="*/ 2588 h 179073"/>
                <a:gd name="connsiteX5" fmla="*/ 447842 w 448036"/>
                <a:gd name="connsiteY5" fmla="*/ 89406 h 179073"/>
                <a:gd name="connsiteX6" fmla="*/ 299008 w 448036"/>
                <a:gd name="connsiteY6" fmla="*/ 176234 h 179073"/>
                <a:gd name="connsiteX7" fmla="*/ 271789 w 448036"/>
                <a:gd name="connsiteY7" fmla="*/ 169071 h 179073"/>
                <a:gd name="connsiteX8" fmla="*/ 278952 w 448036"/>
                <a:gd name="connsiteY8" fmla="*/ 141863 h 179073"/>
                <a:gd name="connsiteX9" fmla="*/ 398330 w 448036"/>
                <a:gd name="connsiteY9" fmla="*/ 72226 h 179073"/>
                <a:gd name="connsiteX10" fmla="*/ 398330 w 448036"/>
                <a:gd name="connsiteY10" fmla="*/ 106597 h 179073"/>
                <a:gd name="connsiteX11" fmla="*/ 278952 w 448036"/>
                <a:gd name="connsiteY11" fmla="*/ 36959 h 179073"/>
                <a:gd name="connsiteX12" fmla="*/ 271789 w 448036"/>
                <a:gd name="connsiteY12" fmla="*/ 9741 h 179073"/>
                <a:gd name="connsiteX13" fmla="*/ 299008 w 448036"/>
                <a:gd name="connsiteY13" fmla="*/ 2588 h 17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36" h="179073">
                  <a:moveTo>
                    <a:pt x="-194" y="69510"/>
                  </a:moveTo>
                  <a:lnTo>
                    <a:pt x="408358" y="69510"/>
                  </a:lnTo>
                  <a:lnTo>
                    <a:pt x="408358" y="109303"/>
                  </a:lnTo>
                  <a:lnTo>
                    <a:pt x="-194" y="109303"/>
                  </a:lnTo>
                  <a:close/>
                  <a:moveTo>
                    <a:pt x="299008" y="2588"/>
                  </a:moveTo>
                  <a:lnTo>
                    <a:pt x="447842" y="89406"/>
                  </a:lnTo>
                  <a:lnTo>
                    <a:pt x="299008" y="176234"/>
                  </a:lnTo>
                  <a:cubicBezTo>
                    <a:pt x="289517" y="181765"/>
                    <a:pt x="277331" y="178562"/>
                    <a:pt x="271789" y="169071"/>
                  </a:cubicBezTo>
                  <a:cubicBezTo>
                    <a:pt x="266258" y="159581"/>
                    <a:pt x="269462" y="147394"/>
                    <a:pt x="278952" y="141863"/>
                  </a:cubicBezTo>
                  <a:lnTo>
                    <a:pt x="398330" y="72226"/>
                  </a:lnTo>
                  <a:lnTo>
                    <a:pt x="398330" y="106597"/>
                  </a:lnTo>
                  <a:lnTo>
                    <a:pt x="278952" y="36959"/>
                  </a:lnTo>
                  <a:cubicBezTo>
                    <a:pt x="269462" y="31418"/>
                    <a:pt x="266258" y="19232"/>
                    <a:pt x="271789" y="9741"/>
                  </a:cubicBezTo>
                  <a:cubicBezTo>
                    <a:pt x="277331" y="250"/>
                    <a:pt x="289517" y="-2953"/>
                    <a:pt x="299008" y="2588"/>
                  </a:cubicBezTo>
                  <a:close/>
                </a:path>
              </a:pathLst>
            </a:custGeom>
            <a:solidFill>
              <a:srgbClr val="000000"/>
            </a:solidFill>
            <a:ln w="9936" cap="flat">
              <a:noFill/>
              <a:prstDash val="solid"/>
              <a:miter/>
            </a:ln>
          </p:spPr>
          <p:txBody>
            <a:bodyPr rtlCol="0" anchor="ctr"/>
            <a:lstStyle/>
            <a:p>
              <a:endParaRPr lang="en-US"/>
            </a:p>
          </p:txBody>
        </p:sp>
        <p:sp>
          <p:nvSpPr>
            <p:cNvPr id="60" name="Graphic 6">
              <a:extLst>
                <a:ext uri="{FF2B5EF4-FFF2-40B4-BE49-F238E27FC236}">
                  <a16:creationId xmlns:a16="http://schemas.microsoft.com/office/drawing/2014/main" id="{0548B969-B34C-447B-8820-941400AC540A}"/>
                </a:ext>
              </a:extLst>
            </p:cNvPr>
            <p:cNvSpPr/>
            <p:nvPr/>
          </p:nvSpPr>
          <p:spPr>
            <a:xfrm>
              <a:off x="7496451" y="3691072"/>
              <a:ext cx="179073" cy="448036"/>
            </a:xfrm>
            <a:custGeom>
              <a:avLst/>
              <a:gdLst>
                <a:gd name="connsiteX0" fmla="*/ 109241 w 179073"/>
                <a:gd name="connsiteY0" fmla="*/ -129 h 448036"/>
                <a:gd name="connsiteX1" fmla="*/ 109241 w 179073"/>
                <a:gd name="connsiteY1" fmla="*/ 408423 h 448036"/>
                <a:gd name="connsiteX2" fmla="*/ 69448 w 179073"/>
                <a:gd name="connsiteY2" fmla="*/ 408423 h 448036"/>
                <a:gd name="connsiteX3" fmla="*/ 69448 w 179073"/>
                <a:gd name="connsiteY3" fmla="*/ -129 h 448036"/>
                <a:gd name="connsiteX4" fmla="*/ 176162 w 179073"/>
                <a:gd name="connsiteY4" fmla="*/ 299073 h 448036"/>
                <a:gd name="connsiteX5" fmla="*/ 89344 w 179073"/>
                <a:gd name="connsiteY5" fmla="*/ 447908 h 448036"/>
                <a:gd name="connsiteX6" fmla="*/ 2516 w 179073"/>
                <a:gd name="connsiteY6" fmla="*/ 299073 h 448036"/>
                <a:gd name="connsiteX7" fmla="*/ 9679 w 179073"/>
                <a:gd name="connsiteY7" fmla="*/ 271855 h 448036"/>
                <a:gd name="connsiteX8" fmla="*/ 36887 w 179073"/>
                <a:gd name="connsiteY8" fmla="*/ 279017 h 448036"/>
                <a:gd name="connsiteX9" fmla="*/ 106525 w 179073"/>
                <a:gd name="connsiteY9" fmla="*/ 398396 h 448036"/>
                <a:gd name="connsiteX10" fmla="*/ 72154 w 179073"/>
                <a:gd name="connsiteY10" fmla="*/ 398396 h 448036"/>
                <a:gd name="connsiteX11" fmla="*/ 141791 w 179073"/>
                <a:gd name="connsiteY11" fmla="*/ 279017 h 448036"/>
                <a:gd name="connsiteX12" fmla="*/ 169009 w 179073"/>
                <a:gd name="connsiteY12" fmla="*/ 271855 h 448036"/>
                <a:gd name="connsiteX13" fmla="*/ 176162 w 179073"/>
                <a:gd name="connsiteY13" fmla="*/ 299073 h 4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073" h="448036">
                  <a:moveTo>
                    <a:pt x="109241" y="-129"/>
                  </a:moveTo>
                  <a:lnTo>
                    <a:pt x="109241" y="408423"/>
                  </a:lnTo>
                  <a:lnTo>
                    <a:pt x="69448" y="408423"/>
                  </a:lnTo>
                  <a:lnTo>
                    <a:pt x="69448" y="-129"/>
                  </a:lnTo>
                  <a:close/>
                  <a:moveTo>
                    <a:pt x="176162" y="299073"/>
                  </a:moveTo>
                  <a:lnTo>
                    <a:pt x="89344" y="447908"/>
                  </a:lnTo>
                  <a:lnTo>
                    <a:pt x="2516" y="299073"/>
                  </a:lnTo>
                  <a:cubicBezTo>
                    <a:pt x="-3015" y="289582"/>
                    <a:pt x="188" y="277396"/>
                    <a:pt x="9679" y="271855"/>
                  </a:cubicBezTo>
                  <a:cubicBezTo>
                    <a:pt x="19170" y="266323"/>
                    <a:pt x="31356" y="269527"/>
                    <a:pt x="36887" y="279017"/>
                  </a:cubicBezTo>
                  <a:lnTo>
                    <a:pt x="106525" y="398396"/>
                  </a:lnTo>
                  <a:lnTo>
                    <a:pt x="72154" y="398396"/>
                  </a:lnTo>
                  <a:lnTo>
                    <a:pt x="141791" y="279017"/>
                  </a:lnTo>
                  <a:cubicBezTo>
                    <a:pt x="147332" y="269527"/>
                    <a:pt x="159518" y="266323"/>
                    <a:pt x="169009" y="271855"/>
                  </a:cubicBezTo>
                  <a:cubicBezTo>
                    <a:pt x="178500" y="277396"/>
                    <a:pt x="181703" y="289582"/>
                    <a:pt x="176162" y="299073"/>
                  </a:cubicBezTo>
                  <a:close/>
                </a:path>
              </a:pathLst>
            </a:custGeom>
            <a:solidFill>
              <a:srgbClr val="000000"/>
            </a:solidFill>
            <a:ln w="9936" cap="flat">
              <a:noFill/>
              <a:prstDash val="solid"/>
              <a:miter/>
            </a:ln>
          </p:spPr>
          <p:txBody>
            <a:bodyPr rtlCol="0" anchor="ctr"/>
            <a:lstStyle/>
            <a:p>
              <a:endParaRPr lang="en-US"/>
            </a:p>
          </p:txBody>
        </p:sp>
        <p:sp>
          <p:nvSpPr>
            <p:cNvPr id="61" name="Graphic 6">
              <a:extLst>
                <a:ext uri="{FF2B5EF4-FFF2-40B4-BE49-F238E27FC236}">
                  <a16:creationId xmlns:a16="http://schemas.microsoft.com/office/drawing/2014/main" id="{6198126D-CAD8-4767-B7F1-C0A7A83412F2}"/>
                </a:ext>
              </a:extLst>
            </p:cNvPr>
            <p:cNvSpPr/>
            <p:nvPr/>
          </p:nvSpPr>
          <p:spPr>
            <a:xfrm>
              <a:off x="8928990" y="3681124"/>
              <a:ext cx="179073" cy="448036"/>
            </a:xfrm>
            <a:custGeom>
              <a:avLst/>
              <a:gdLst>
                <a:gd name="connsiteX0" fmla="*/ 109241 w 179073"/>
                <a:gd name="connsiteY0" fmla="*/ -129 h 448036"/>
                <a:gd name="connsiteX1" fmla="*/ 109241 w 179073"/>
                <a:gd name="connsiteY1" fmla="*/ 408423 h 448036"/>
                <a:gd name="connsiteX2" fmla="*/ 69448 w 179073"/>
                <a:gd name="connsiteY2" fmla="*/ 408423 h 448036"/>
                <a:gd name="connsiteX3" fmla="*/ 69448 w 179073"/>
                <a:gd name="connsiteY3" fmla="*/ -129 h 448036"/>
                <a:gd name="connsiteX4" fmla="*/ 176162 w 179073"/>
                <a:gd name="connsiteY4" fmla="*/ 299073 h 448036"/>
                <a:gd name="connsiteX5" fmla="*/ 89344 w 179073"/>
                <a:gd name="connsiteY5" fmla="*/ 447908 h 448036"/>
                <a:gd name="connsiteX6" fmla="*/ 2516 w 179073"/>
                <a:gd name="connsiteY6" fmla="*/ 299073 h 448036"/>
                <a:gd name="connsiteX7" fmla="*/ 9679 w 179073"/>
                <a:gd name="connsiteY7" fmla="*/ 271855 h 448036"/>
                <a:gd name="connsiteX8" fmla="*/ 36887 w 179073"/>
                <a:gd name="connsiteY8" fmla="*/ 279017 h 448036"/>
                <a:gd name="connsiteX9" fmla="*/ 106525 w 179073"/>
                <a:gd name="connsiteY9" fmla="*/ 398396 h 448036"/>
                <a:gd name="connsiteX10" fmla="*/ 72154 w 179073"/>
                <a:gd name="connsiteY10" fmla="*/ 398396 h 448036"/>
                <a:gd name="connsiteX11" fmla="*/ 141791 w 179073"/>
                <a:gd name="connsiteY11" fmla="*/ 279017 h 448036"/>
                <a:gd name="connsiteX12" fmla="*/ 169009 w 179073"/>
                <a:gd name="connsiteY12" fmla="*/ 271855 h 448036"/>
                <a:gd name="connsiteX13" fmla="*/ 176162 w 179073"/>
                <a:gd name="connsiteY13" fmla="*/ 299073 h 4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073" h="448036">
                  <a:moveTo>
                    <a:pt x="109241" y="-129"/>
                  </a:moveTo>
                  <a:lnTo>
                    <a:pt x="109241" y="408423"/>
                  </a:lnTo>
                  <a:lnTo>
                    <a:pt x="69448" y="408423"/>
                  </a:lnTo>
                  <a:lnTo>
                    <a:pt x="69448" y="-129"/>
                  </a:lnTo>
                  <a:close/>
                  <a:moveTo>
                    <a:pt x="176162" y="299073"/>
                  </a:moveTo>
                  <a:lnTo>
                    <a:pt x="89344" y="447908"/>
                  </a:lnTo>
                  <a:lnTo>
                    <a:pt x="2516" y="299073"/>
                  </a:lnTo>
                  <a:cubicBezTo>
                    <a:pt x="-3015" y="289582"/>
                    <a:pt x="188" y="277396"/>
                    <a:pt x="9679" y="271855"/>
                  </a:cubicBezTo>
                  <a:cubicBezTo>
                    <a:pt x="19170" y="266323"/>
                    <a:pt x="31356" y="269527"/>
                    <a:pt x="36887" y="279017"/>
                  </a:cubicBezTo>
                  <a:lnTo>
                    <a:pt x="106525" y="398396"/>
                  </a:lnTo>
                  <a:lnTo>
                    <a:pt x="72154" y="398396"/>
                  </a:lnTo>
                  <a:lnTo>
                    <a:pt x="141791" y="279017"/>
                  </a:lnTo>
                  <a:cubicBezTo>
                    <a:pt x="147332" y="269527"/>
                    <a:pt x="159518" y="266323"/>
                    <a:pt x="169009" y="271855"/>
                  </a:cubicBezTo>
                  <a:cubicBezTo>
                    <a:pt x="178500" y="277396"/>
                    <a:pt x="181703" y="289582"/>
                    <a:pt x="176162" y="299073"/>
                  </a:cubicBezTo>
                  <a:close/>
                </a:path>
              </a:pathLst>
            </a:custGeom>
            <a:solidFill>
              <a:srgbClr val="000000"/>
            </a:solidFill>
            <a:ln w="9936" cap="flat">
              <a:noFill/>
              <a:prstDash val="solid"/>
              <a:miter/>
            </a:ln>
          </p:spPr>
          <p:txBody>
            <a:bodyPr rtlCol="0" anchor="ctr"/>
            <a:lstStyle/>
            <a:p>
              <a:endParaRPr lang="en-US"/>
            </a:p>
          </p:txBody>
        </p:sp>
        <p:sp>
          <p:nvSpPr>
            <p:cNvPr id="62" name="Graphic 6">
              <a:extLst>
                <a:ext uri="{FF2B5EF4-FFF2-40B4-BE49-F238E27FC236}">
                  <a16:creationId xmlns:a16="http://schemas.microsoft.com/office/drawing/2014/main" id="{AE357F2B-3789-4295-851F-E048E7344420}"/>
                </a:ext>
              </a:extLst>
            </p:cNvPr>
            <p:cNvSpPr/>
            <p:nvPr/>
          </p:nvSpPr>
          <p:spPr>
            <a:xfrm>
              <a:off x="10311788" y="3681124"/>
              <a:ext cx="179073" cy="448036"/>
            </a:xfrm>
            <a:custGeom>
              <a:avLst/>
              <a:gdLst>
                <a:gd name="connsiteX0" fmla="*/ 109241 w 179073"/>
                <a:gd name="connsiteY0" fmla="*/ -129 h 448036"/>
                <a:gd name="connsiteX1" fmla="*/ 109241 w 179073"/>
                <a:gd name="connsiteY1" fmla="*/ 408423 h 448036"/>
                <a:gd name="connsiteX2" fmla="*/ 69448 w 179073"/>
                <a:gd name="connsiteY2" fmla="*/ 408423 h 448036"/>
                <a:gd name="connsiteX3" fmla="*/ 69448 w 179073"/>
                <a:gd name="connsiteY3" fmla="*/ -129 h 448036"/>
                <a:gd name="connsiteX4" fmla="*/ 176162 w 179073"/>
                <a:gd name="connsiteY4" fmla="*/ 299073 h 448036"/>
                <a:gd name="connsiteX5" fmla="*/ 89344 w 179073"/>
                <a:gd name="connsiteY5" fmla="*/ 447908 h 448036"/>
                <a:gd name="connsiteX6" fmla="*/ 2516 w 179073"/>
                <a:gd name="connsiteY6" fmla="*/ 299073 h 448036"/>
                <a:gd name="connsiteX7" fmla="*/ 9679 w 179073"/>
                <a:gd name="connsiteY7" fmla="*/ 271855 h 448036"/>
                <a:gd name="connsiteX8" fmla="*/ 36887 w 179073"/>
                <a:gd name="connsiteY8" fmla="*/ 279017 h 448036"/>
                <a:gd name="connsiteX9" fmla="*/ 106525 w 179073"/>
                <a:gd name="connsiteY9" fmla="*/ 398396 h 448036"/>
                <a:gd name="connsiteX10" fmla="*/ 72153 w 179073"/>
                <a:gd name="connsiteY10" fmla="*/ 398396 h 448036"/>
                <a:gd name="connsiteX11" fmla="*/ 141791 w 179073"/>
                <a:gd name="connsiteY11" fmla="*/ 279017 h 448036"/>
                <a:gd name="connsiteX12" fmla="*/ 169009 w 179073"/>
                <a:gd name="connsiteY12" fmla="*/ 271855 h 448036"/>
                <a:gd name="connsiteX13" fmla="*/ 176162 w 179073"/>
                <a:gd name="connsiteY13" fmla="*/ 299073 h 44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073" h="448036">
                  <a:moveTo>
                    <a:pt x="109241" y="-129"/>
                  </a:moveTo>
                  <a:lnTo>
                    <a:pt x="109241" y="408423"/>
                  </a:lnTo>
                  <a:lnTo>
                    <a:pt x="69448" y="408423"/>
                  </a:lnTo>
                  <a:lnTo>
                    <a:pt x="69448" y="-129"/>
                  </a:lnTo>
                  <a:close/>
                  <a:moveTo>
                    <a:pt x="176162" y="299073"/>
                  </a:moveTo>
                  <a:lnTo>
                    <a:pt x="89344" y="447908"/>
                  </a:lnTo>
                  <a:lnTo>
                    <a:pt x="2516" y="299073"/>
                  </a:lnTo>
                  <a:cubicBezTo>
                    <a:pt x="-3015" y="289582"/>
                    <a:pt x="189" y="277396"/>
                    <a:pt x="9679" y="271855"/>
                  </a:cubicBezTo>
                  <a:cubicBezTo>
                    <a:pt x="19169" y="266323"/>
                    <a:pt x="31356" y="269527"/>
                    <a:pt x="36887" y="279017"/>
                  </a:cubicBezTo>
                  <a:lnTo>
                    <a:pt x="106525" y="398396"/>
                  </a:lnTo>
                  <a:lnTo>
                    <a:pt x="72153" y="398396"/>
                  </a:lnTo>
                  <a:lnTo>
                    <a:pt x="141791" y="279017"/>
                  </a:lnTo>
                  <a:cubicBezTo>
                    <a:pt x="147332" y="269527"/>
                    <a:pt x="159519" y="266323"/>
                    <a:pt x="169009" y="271855"/>
                  </a:cubicBezTo>
                  <a:cubicBezTo>
                    <a:pt x="178500" y="277396"/>
                    <a:pt x="181703" y="289582"/>
                    <a:pt x="176162" y="299073"/>
                  </a:cubicBezTo>
                  <a:close/>
                </a:path>
              </a:pathLst>
            </a:custGeom>
            <a:solidFill>
              <a:srgbClr val="000000"/>
            </a:solidFill>
            <a:ln w="9936" cap="flat">
              <a:noFill/>
              <a:prstDash val="solid"/>
              <a:miter/>
            </a:ln>
          </p:spPr>
          <p:txBody>
            <a:bodyPr rtlCol="0" anchor="ctr"/>
            <a:lstStyle/>
            <a:p>
              <a:endParaRPr lang="en-US"/>
            </a:p>
          </p:txBody>
        </p:sp>
        <p:sp>
          <p:nvSpPr>
            <p:cNvPr id="63" name="Graphic 6">
              <a:extLst>
                <a:ext uri="{FF2B5EF4-FFF2-40B4-BE49-F238E27FC236}">
                  <a16:creationId xmlns:a16="http://schemas.microsoft.com/office/drawing/2014/main" id="{2ED36506-72D8-434B-AF9B-7232B1023CB3}"/>
                </a:ext>
              </a:extLst>
            </p:cNvPr>
            <p:cNvSpPr txBox="1"/>
            <p:nvPr/>
          </p:nvSpPr>
          <p:spPr>
            <a:xfrm>
              <a:off x="8202125" y="3477003"/>
              <a:ext cx="292310" cy="280455"/>
            </a:xfrm>
            <a:prstGeom prst="rect">
              <a:avLst/>
            </a:prstGeom>
            <a:noFill/>
          </p:spPr>
          <p:txBody>
            <a:bodyPr wrap="none" rtlCol="0">
              <a:spAutoFit/>
            </a:bodyPr>
            <a:lstStyle/>
            <a:p>
              <a:pPr algn="l"/>
              <a:r>
                <a:rPr lang="en-US" sz="1253" i="1" spc="0" baseline="0" dirty="0">
                  <a:solidFill>
                    <a:srgbClr val="000000"/>
                  </a:solidFill>
                  <a:latin typeface="Calibri"/>
                  <a:cs typeface="Calibri"/>
                  <a:sym typeface="Calibri"/>
                  <a:rtl val="0"/>
                </a:rPr>
                <a:t>SI</a:t>
              </a:r>
            </a:p>
          </p:txBody>
        </p:sp>
        <p:sp>
          <p:nvSpPr>
            <p:cNvPr id="64" name="Graphic 6">
              <a:extLst>
                <a:ext uri="{FF2B5EF4-FFF2-40B4-BE49-F238E27FC236}">
                  <a16:creationId xmlns:a16="http://schemas.microsoft.com/office/drawing/2014/main" id="{0D0BABE1-9846-4042-93C9-54D28DDA292E}"/>
                </a:ext>
              </a:extLst>
            </p:cNvPr>
            <p:cNvSpPr txBox="1"/>
            <p:nvPr/>
          </p:nvSpPr>
          <p:spPr>
            <a:xfrm>
              <a:off x="6507331" y="2919134"/>
              <a:ext cx="332102" cy="419730"/>
            </a:xfrm>
            <a:prstGeom prst="rect">
              <a:avLst/>
            </a:prstGeom>
            <a:noFill/>
          </p:spPr>
          <p:txBody>
            <a:bodyPr wrap="none" rtlCol="0">
              <a:spAutoFit/>
            </a:bodyPr>
            <a:lstStyle/>
            <a:p>
              <a:pPr algn="l"/>
              <a:r>
                <a:rPr lang="en-US" sz="2115" i="1" spc="0" baseline="0">
                  <a:solidFill>
                    <a:srgbClr val="000000"/>
                  </a:solidFill>
                  <a:latin typeface="Calibri"/>
                  <a:cs typeface="Calibri"/>
                  <a:sym typeface="Calibri"/>
                  <a:rtl val="0"/>
                </a:rPr>
                <a:t>μ</a:t>
              </a:r>
            </a:p>
          </p:txBody>
        </p:sp>
        <p:sp>
          <p:nvSpPr>
            <p:cNvPr id="65" name="Graphic 6">
              <a:extLst>
                <a:ext uri="{FF2B5EF4-FFF2-40B4-BE49-F238E27FC236}">
                  <a16:creationId xmlns:a16="http://schemas.microsoft.com/office/drawing/2014/main" id="{6F9DD1D6-A52E-49C9-88D7-454F18E335FC}"/>
                </a:ext>
              </a:extLst>
            </p:cNvPr>
            <p:cNvSpPr txBox="1"/>
            <p:nvPr/>
          </p:nvSpPr>
          <p:spPr>
            <a:xfrm>
              <a:off x="8063502" y="3273446"/>
              <a:ext cx="332102" cy="419730"/>
            </a:xfrm>
            <a:prstGeom prst="rect">
              <a:avLst/>
            </a:prstGeom>
            <a:noFill/>
          </p:spPr>
          <p:txBody>
            <a:bodyPr wrap="none" rtlCol="0">
              <a:spAutoFit/>
            </a:bodyPr>
            <a:lstStyle/>
            <a:p>
              <a:pPr algn="l"/>
              <a:r>
                <a:rPr lang="en-US" sz="2115" i="1" spc="0" baseline="0" dirty="0">
                  <a:solidFill>
                    <a:srgbClr val="000000"/>
                  </a:solidFill>
                  <a:latin typeface="Calibri"/>
                  <a:cs typeface="Calibri"/>
                  <a:sym typeface="Calibri"/>
                  <a:rtl val="0"/>
                </a:rPr>
                <a:t>μ</a:t>
              </a:r>
            </a:p>
          </p:txBody>
        </p:sp>
        <p:sp>
          <p:nvSpPr>
            <p:cNvPr id="66" name="Graphic 6">
              <a:extLst>
                <a:ext uri="{FF2B5EF4-FFF2-40B4-BE49-F238E27FC236}">
                  <a16:creationId xmlns:a16="http://schemas.microsoft.com/office/drawing/2014/main" id="{6D6E4D5C-39CF-4842-984B-D8FF35186354}"/>
                </a:ext>
              </a:extLst>
            </p:cNvPr>
            <p:cNvSpPr txBox="1"/>
            <p:nvPr/>
          </p:nvSpPr>
          <p:spPr>
            <a:xfrm>
              <a:off x="9452153" y="2899238"/>
              <a:ext cx="332102" cy="419730"/>
            </a:xfrm>
            <a:prstGeom prst="rect">
              <a:avLst/>
            </a:prstGeom>
            <a:noFill/>
          </p:spPr>
          <p:txBody>
            <a:bodyPr wrap="none" rtlCol="0">
              <a:spAutoFit/>
            </a:bodyPr>
            <a:lstStyle/>
            <a:p>
              <a:pPr algn="l"/>
              <a:r>
                <a:rPr lang="en-US" sz="2115" i="1" spc="0" baseline="0">
                  <a:solidFill>
                    <a:srgbClr val="000000"/>
                  </a:solidFill>
                  <a:latin typeface="Calibri"/>
                  <a:cs typeface="Calibri"/>
                  <a:sym typeface="Calibri"/>
                  <a:rtl val="0"/>
                </a:rPr>
                <a:t>μ</a:t>
              </a:r>
            </a:p>
          </p:txBody>
        </p:sp>
        <p:sp>
          <p:nvSpPr>
            <p:cNvPr id="67" name="Graphic 6">
              <a:extLst>
                <a:ext uri="{FF2B5EF4-FFF2-40B4-BE49-F238E27FC236}">
                  <a16:creationId xmlns:a16="http://schemas.microsoft.com/office/drawing/2014/main" id="{8A2C008D-9481-4F68-A2A0-B934D27F66DC}"/>
                </a:ext>
              </a:extLst>
            </p:cNvPr>
            <p:cNvSpPr txBox="1"/>
            <p:nvPr/>
          </p:nvSpPr>
          <p:spPr>
            <a:xfrm>
              <a:off x="7623802" y="3645352"/>
              <a:ext cx="332102" cy="419730"/>
            </a:xfrm>
            <a:prstGeom prst="rect">
              <a:avLst/>
            </a:prstGeom>
            <a:noFill/>
          </p:spPr>
          <p:txBody>
            <a:bodyPr wrap="none" rtlCol="0">
              <a:spAutoFit/>
            </a:bodyPr>
            <a:lstStyle/>
            <a:p>
              <a:pPr algn="l"/>
              <a:r>
                <a:rPr lang="en-US" sz="2115" i="1" spc="0" baseline="0">
                  <a:solidFill>
                    <a:srgbClr val="000000"/>
                  </a:solidFill>
                  <a:latin typeface="Calibri"/>
                  <a:cs typeface="Calibri"/>
                  <a:sym typeface="Calibri"/>
                  <a:rtl val="0"/>
                </a:rPr>
                <a:t>μ</a:t>
              </a:r>
            </a:p>
          </p:txBody>
        </p:sp>
        <p:sp>
          <p:nvSpPr>
            <p:cNvPr id="68" name="Graphic 6">
              <a:extLst>
                <a:ext uri="{FF2B5EF4-FFF2-40B4-BE49-F238E27FC236}">
                  <a16:creationId xmlns:a16="http://schemas.microsoft.com/office/drawing/2014/main" id="{0CD0C359-6D54-475A-8A37-74210746C382}"/>
                </a:ext>
              </a:extLst>
            </p:cNvPr>
            <p:cNvSpPr txBox="1"/>
            <p:nvPr/>
          </p:nvSpPr>
          <p:spPr>
            <a:xfrm>
              <a:off x="9101434" y="3645352"/>
              <a:ext cx="332102" cy="419730"/>
            </a:xfrm>
            <a:prstGeom prst="rect">
              <a:avLst/>
            </a:prstGeom>
            <a:noFill/>
          </p:spPr>
          <p:txBody>
            <a:bodyPr wrap="none" rtlCol="0">
              <a:spAutoFit/>
            </a:bodyPr>
            <a:lstStyle/>
            <a:p>
              <a:pPr algn="l"/>
              <a:r>
                <a:rPr lang="en-US" sz="2115" i="1" spc="0" baseline="0">
                  <a:solidFill>
                    <a:srgbClr val="000000"/>
                  </a:solidFill>
                  <a:latin typeface="Calibri"/>
                  <a:cs typeface="Calibri"/>
                  <a:sym typeface="Calibri"/>
                  <a:rtl val="0"/>
                </a:rPr>
                <a:t>μ</a:t>
              </a:r>
            </a:p>
          </p:txBody>
        </p:sp>
        <p:sp>
          <p:nvSpPr>
            <p:cNvPr id="69" name="Graphic 6">
              <a:extLst>
                <a:ext uri="{FF2B5EF4-FFF2-40B4-BE49-F238E27FC236}">
                  <a16:creationId xmlns:a16="http://schemas.microsoft.com/office/drawing/2014/main" id="{EEEAB943-FE16-4AC2-8EC4-C58E7D2738C5}"/>
                </a:ext>
              </a:extLst>
            </p:cNvPr>
            <p:cNvSpPr txBox="1"/>
            <p:nvPr/>
          </p:nvSpPr>
          <p:spPr>
            <a:xfrm>
              <a:off x="10456811" y="3645352"/>
              <a:ext cx="332102" cy="419730"/>
            </a:xfrm>
            <a:prstGeom prst="rect">
              <a:avLst/>
            </a:prstGeom>
            <a:noFill/>
          </p:spPr>
          <p:txBody>
            <a:bodyPr wrap="none" rtlCol="0">
              <a:spAutoFit/>
            </a:bodyPr>
            <a:lstStyle/>
            <a:p>
              <a:pPr algn="l"/>
              <a:r>
                <a:rPr lang="en-US" sz="2115" i="1" spc="0" baseline="0">
                  <a:solidFill>
                    <a:srgbClr val="000000"/>
                  </a:solidFill>
                  <a:latin typeface="Calibri"/>
                  <a:cs typeface="Calibri"/>
                  <a:sym typeface="Calibri"/>
                  <a:rtl val="0"/>
                </a:rPr>
                <a:t>μ</a:t>
              </a:r>
            </a:p>
          </p:txBody>
        </p:sp>
        <p:sp>
          <p:nvSpPr>
            <p:cNvPr id="70" name="Graphic 6">
              <a:extLst>
                <a:ext uri="{FF2B5EF4-FFF2-40B4-BE49-F238E27FC236}">
                  <a16:creationId xmlns:a16="http://schemas.microsoft.com/office/drawing/2014/main" id="{4FAB2223-1516-42DD-B0F5-170DB199B90A}"/>
                </a:ext>
              </a:extLst>
            </p:cNvPr>
            <p:cNvSpPr txBox="1"/>
            <p:nvPr/>
          </p:nvSpPr>
          <p:spPr>
            <a:xfrm>
              <a:off x="7779652" y="3784627"/>
              <a:ext cx="252517"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S</a:t>
              </a:r>
            </a:p>
          </p:txBody>
        </p:sp>
        <p:sp>
          <p:nvSpPr>
            <p:cNvPr id="71" name="Graphic 6">
              <a:extLst>
                <a:ext uri="{FF2B5EF4-FFF2-40B4-BE49-F238E27FC236}">
                  <a16:creationId xmlns:a16="http://schemas.microsoft.com/office/drawing/2014/main" id="{70A54D63-E244-4BB2-A1C6-900F85D45F8D}"/>
                </a:ext>
              </a:extLst>
            </p:cNvPr>
            <p:cNvSpPr txBox="1"/>
            <p:nvPr/>
          </p:nvSpPr>
          <p:spPr>
            <a:xfrm>
              <a:off x="7850947" y="3784627"/>
              <a:ext cx="262465"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a:t>
              </a:r>
            </a:p>
          </p:txBody>
        </p:sp>
        <p:sp>
          <p:nvSpPr>
            <p:cNvPr id="72" name="Graphic 6">
              <a:extLst>
                <a:ext uri="{FF2B5EF4-FFF2-40B4-BE49-F238E27FC236}">
                  <a16:creationId xmlns:a16="http://schemas.microsoft.com/office/drawing/2014/main" id="{57159EA3-8600-42A8-8567-9E9291B80533}"/>
                </a:ext>
              </a:extLst>
            </p:cNvPr>
            <p:cNvSpPr txBox="1"/>
            <p:nvPr/>
          </p:nvSpPr>
          <p:spPr>
            <a:xfrm>
              <a:off x="9267316" y="3784627"/>
              <a:ext cx="222672"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I</a:t>
              </a:r>
            </a:p>
          </p:txBody>
        </p:sp>
        <p:sp>
          <p:nvSpPr>
            <p:cNvPr id="73" name="Graphic 6">
              <a:extLst>
                <a:ext uri="{FF2B5EF4-FFF2-40B4-BE49-F238E27FC236}">
                  <a16:creationId xmlns:a16="http://schemas.microsoft.com/office/drawing/2014/main" id="{98CC20BB-12FE-40AE-8243-07F60914D9CF}"/>
                </a:ext>
              </a:extLst>
            </p:cNvPr>
            <p:cNvSpPr txBox="1"/>
            <p:nvPr/>
          </p:nvSpPr>
          <p:spPr>
            <a:xfrm>
              <a:off x="9307109" y="3784627"/>
              <a:ext cx="262465"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a:t>
              </a:r>
            </a:p>
          </p:txBody>
        </p:sp>
        <p:sp>
          <p:nvSpPr>
            <p:cNvPr id="74" name="Graphic 6">
              <a:extLst>
                <a:ext uri="{FF2B5EF4-FFF2-40B4-BE49-F238E27FC236}">
                  <a16:creationId xmlns:a16="http://schemas.microsoft.com/office/drawing/2014/main" id="{862931FB-22E5-4657-B5C4-506327E1B932}"/>
                </a:ext>
              </a:extLst>
            </p:cNvPr>
            <p:cNvSpPr txBox="1"/>
            <p:nvPr/>
          </p:nvSpPr>
          <p:spPr>
            <a:xfrm>
              <a:off x="10616857" y="3794575"/>
              <a:ext cx="272413"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R</a:t>
              </a:r>
            </a:p>
          </p:txBody>
        </p:sp>
        <p:sp>
          <p:nvSpPr>
            <p:cNvPr id="75" name="Graphic 6">
              <a:extLst>
                <a:ext uri="{FF2B5EF4-FFF2-40B4-BE49-F238E27FC236}">
                  <a16:creationId xmlns:a16="http://schemas.microsoft.com/office/drawing/2014/main" id="{2DDCE78C-29BB-409E-B920-A1DDB4C2C224}"/>
                </a:ext>
              </a:extLst>
            </p:cNvPr>
            <p:cNvSpPr txBox="1"/>
            <p:nvPr/>
          </p:nvSpPr>
          <p:spPr>
            <a:xfrm>
              <a:off x="10703078" y="3794575"/>
              <a:ext cx="262465"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a:t>
              </a:r>
            </a:p>
          </p:txBody>
        </p:sp>
        <p:sp>
          <p:nvSpPr>
            <p:cNvPr id="76" name="Graphic 6">
              <a:extLst>
                <a:ext uri="{FF2B5EF4-FFF2-40B4-BE49-F238E27FC236}">
                  <a16:creationId xmlns:a16="http://schemas.microsoft.com/office/drawing/2014/main" id="{1E3AE4F3-1BD8-4AD3-91F3-1056CC78C03D}"/>
                </a:ext>
              </a:extLst>
            </p:cNvPr>
            <p:cNvSpPr txBox="1"/>
            <p:nvPr/>
          </p:nvSpPr>
          <p:spPr>
            <a:xfrm>
              <a:off x="9619900" y="3028565"/>
              <a:ext cx="312206"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IR</a:t>
              </a:r>
            </a:p>
          </p:txBody>
        </p:sp>
        <p:sp>
          <p:nvSpPr>
            <p:cNvPr id="77" name="Graphic 6">
              <a:extLst>
                <a:ext uri="{FF2B5EF4-FFF2-40B4-BE49-F238E27FC236}">
                  <a16:creationId xmlns:a16="http://schemas.microsoft.com/office/drawing/2014/main" id="{7B0F46BB-42EE-4A30-8587-50F0A36322CB}"/>
                </a:ext>
              </a:extLst>
            </p:cNvPr>
            <p:cNvSpPr txBox="1"/>
            <p:nvPr/>
          </p:nvSpPr>
          <p:spPr>
            <a:xfrm>
              <a:off x="6651152" y="3068357"/>
              <a:ext cx="332102" cy="280455"/>
            </a:xfrm>
            <a:prstGeom prst="rect">
              <a:avLst/>
            </a:prstGeom>
            <a:noFill/>
          </p:spPr>
          <p:txBody>
            <a:bodyPr wrap="none" rtlCol="0">
              <a:spAutoFit/>
            </a:bodyPr>
            <a:lstStyle/>
            <a:p>
              <a:pPr algn="l"/>
              <a:r>
                <a:rPr lang="en-US" sz="1253" i="1" spc="0" baseline="0">
                  <a:solidFill>
                    <a:srgbClr val="000000"/>
                  </a:solidFill>
                  <a:latin typeface="Calibri"/>
                  <a:cs typeface="Calibri"/>
                  <a:sym typeface="Calibri"/>
                  <a:rtl val="0"/>
                </a:rPr>
                <a:t>•S</a:t>
              </a:r>
            </a:p>
          </p:txBody>
        </p:sp>
      </p:grpSp>
      <p:sp>
        <p:nvSpPr>
          <p:cNvPr id="84" name="TextBox 83">
            <a:extLst>
              <a:ext uri="{FF2B5EF4-FFF2-40B4-BE49-F238E27FC236}">
                <a16:creationId xmlns:a16="http://schemas.microsoft.com/office/drawing/2014/main" id="{54247968-21D9-499B-85A4-EE73874A129E}"/>
              </a:ext>
            </a:extLst>
          </p:cNvPr>
          <p:cNvSpPr txBox="1"/>
          <p:nvPr/>
        </p:nvSpPr>
        <p:spPr>
          <a:xfrm>
            <a:off x="4787705" y="2247320"/>
            <a:ext cx="276038" cy="307777"/>
          </a:xfrm>
          <a:prstGeom prst="rect">
            <a:avLst/>
          </a:prstGeom>
          <a:noFill/>
        </p:spPr>
        <p:txBody>
          <a:bodyPr wrap="none" rtlCol="0">
            <a:spAutoFit/>
          </a:bodyPr>
          <a:lstStyle/>
          <a:p>
            <a:r>
              <a:rPr lang="en-US" sz="1400" dirty="0"/>
              <a:t>1</a:t>
            </a:r>
          </a:p>
        </p:txBody>
      </p:sp>
      <p:sp>
        <p:nvSpPr>
          <p:cNvPr id="85" name="TextBox 84">
            <a:extLst>
              <a:ext uri="{FF2B5EF4-FFF2-40B4-BE49-F238E27FC236}">
                <a16:creationId xmlns:a16="http://schemas.microsoft.com/office/drawing/2014/main" id="{DA610C43-9600-4C6F-B523-DC589D5A1F3C}"/>
              </a:ext>
            </a:extLst>
          </p:cNvPr>
          <p:cNvSpPr txBox="1"/>
          <p:nvPr/>
        </p:nvSpPr>
        <p:spPr>
          <a:xfrm>
            <a:off x="6165655" y="2234620"/>
            <a:ext cx="276038" cy="307777"/>
          </a:xfrm>
          <a:prstGeom prst="rect">
            <a:avLst/>
          </a:prstGeom>
          <a:noFill/>
        </p:spPr>
        <p:txBody>
          <a:bodyPr wrap="none" rtlCol="0">
            <a:spAutoFit/>
          </a:bodyPr>
          <a:lstStyle/>
          <a:p>
            <a:r>
              <a:rPr lang="en-US" sz="1400" dirty="0"/>
              <a:t>1</a:t>
            </a:r>
          </a:p>
        </p:txBody>
      </p:sp>
      <p:sp>
        <p:nvSpPr>
          <p:cNvPr id="86" name="TextBox 85">
            <a:extLst>
              <a:ext uri="{FF2B5EF4-FFF2-40B4-BE49-F238E27FC236}">
                <a16:creationId xmlns:a16="http://schemas.microsoft.com/office/drawing/2014/main" id="{40258642-2C36-4040-AC83-76EE927216CC}"/>
              </a:ext>
            </a:extLst>
          </p:cNvPr>
          <p:cNvSpPr txBox="1"/>
          <p:nvPr/>
        </p:nvSpPr>
        <p:spPr>
          <a:xfrm>
            <a:off x="7639123" y="2255970"/>
            <a:ext cx="276038" cy="307777"/>
          </a:xfrm>
          <a:prstGeom prst="rect">
            <a:avLst/>
          </a:prstGeom>
          <a:noFill/>
        </p:spPr>
        <p:txBody>
          <a:bodyPr wrap="none" rtlCol="0">
            <a:spAutoFit/>
          </a:bodyPr>
          <a:lstStyle/>
          <a:p>
            <a:r>
              <a:rPr lang="en-US" sz="1400" dirty="0"/>
              <a:t>1</a:t>
            </a:r>
          </a:p>
        </p:txBody>
      </p:sp>
      <p:sp>
        <p:nvSpPr>
          <p:cNvPr id="87" name="TextBox 86">
            <a:extLst>
              <a:ext uri="{FF2B5EF4-FFF2-40B4-BE49-F238E27FC236}">
                <a16:creationId xmlns:a16="http://schemas.microsoft.com/office/drawing/2014/main" id="{740782BF-39FC-4CF7-A7D4-05B91A0A07C1}"/>
              </a:ext>
            </a:extLst>
          </p:cNvPr>
          <p:cNvSpPr txBox="1"/>
          <p:nvPr/>
        </p:nvSpPr>
        <p:spPr>
          <a:xfrm>
            <a:off x="7683573" y="3945070"/>
            <a:ext cx="276038" cy="307777"/>
          </a:xfrm>
          <a:prstGeom prst="rect">
            <a:avLst/>
          </a:prstGeom>
          <a:noFill/>
        </p:spPr>
        <p:txBody>
          <a:bodyPr wrap="none" rtlCol="0">
            <a:spAutoFit/>
          </a:bodyPr>
          <a:lstStyle/>
          <a:p>
            <a:r>
              <a:rPr lang="en-US" sz="1400" dirty="0"/>
              <a:t>2</a:t>
            </a:r>
          </a:p>
        </p:txBody>
      </p:sp>
      <p:sp>
        <p:nvSpPr>
          <p:cNvPr id="88" name="TextBox 87">
            <a:extLst>
              <a:ext uri="{FF2B5EF4-FFF2-40B4-BE49-F238E27FC236}">
                <a16:creationId xmlns:a16="http://schemas.microsoft.com/office/drawing/2014/main" id="{7B29BDFC-597D-45EF-9AAD-49B9B48EDB2D}"/>
              </a:ext>
            </a:extLst>
          </p:cNvPr>
          <p:cNvSpPr txBox="1"/>
          <p:nvPr/>
        </p:nvSpPr>
        <p:spPr>
          <a:xfrm>
            <a:off x="6216723" y="3932370"/>
            <a:ext cx="276038" cy="307777"/>
          </a:xfrm>
          <a:prstGeom prst="rect">
            <a:avLst/>
          </a:prstGeom>
          <a:noFill/>
        </p:spPr>
        <p:txBody>
          <a:bodyPr wrap="none" rtlCol="0">
            <a:spAutoFit/>
          </a:bodyPr>
          <a:lstStyle/>
          <a:p>
            <a:r>
              <a:rPr lang="en-US" sz="1400" dirty="0"/>
              <a:t>2</a:t>
            </a:r>
          </a:p>
        </p:txBody>
      </p:sp>
      <p:sp>
        <p:nvSpPr>
          <p:cNvPr id="89" name="TextBox 88">
            <a:extLst>
              <a:ext uri="{FF2B5EF4-FFF2-40B4-BE49-F238E27FC236}">
                <a16:creationId xmlns:a16="http://schemas.microsoft.com/office/drawing/2014/main" id="{E4D0FABC-F622-41DD-AD57-CC48D9972D7C}"/>
              </a:ext>
            </a:extLst>
          </p:cNvPr>
          <p:cNvSpPr txBox="1"/>
          <p:nvPr/>
        </p:nvSpPr>
        <p:spPr>
          <a:xfrm>
            <a:off x="4832423" y="3932370"/>
            <a:ext cx="276038" cy="307777"/>
          </a:xfrm>
          <a:prstGeom prst="rect">
            <a:avLst/>
          </a:prstGeom>
          <a:noFill/>
        </p:spPr>
        <p:txBody>
          <a:bodyPr wrap="none" rtlCol="0">
            <a:spAutoFit/>
          </a:bodyPr>
          <a:lstStyle/>
          <a:p>
            <a:r>
              <a:rPr lang="en-US" sz="1400" dirty="0"/>
              <a:t>2</a:t>
            </a:r>
          </a:p>
        </p:txBody>
      </p:sp>
      <p:sp>
        <p:nvSpPr>
          <p:cNvPr id="90" name="Graphic 6">
            <a:extLst>
              <a:ext uri="{FF2B5EF4-FFF2-40B4-BE49-F238E27FC236}">
                <a16:creationId xmlns:a16="http://schemas.microsoft.com/office/drawing/2014/main" id="{D6A76E03-B9D8-42B2-8EC4-30AE5421C12B}"/>
              </a:ext>
            </a:extLst>
          </p:cNvPr>
          <p:cNvSpPr txBox="1"/>
          <p:nvPr/>
        </p:nvSpPr>
        <p:spPr>
          <a:xfrm>
            <a:off x="5406702" y="2379956"/>
            <a:ext cx="266420" cy="285143"/>
          </a:xfrm>
          <a:prstGeom prst="rect">
            <a:avLst/>
          </a:prstGeom>
          <a:noFill/>
        </p:spPr>
        <p:txBody>
          <a:bodyPr wrap="none" rtlCol="0">
            <a:spAutoFit/>
          </a:bodyPr>
          <a:lstStyle/>
          <a:p>
            <a:pPr algn="l"/>
            <a:r>
              <a:rPr lang="en-US" sz="1253" spc="0" baseline="0" dirty="0">
                <a:solidFill>
                  <a:srgbClr val="000000"/>
                </a:solidFill>
                <a:latin typeface="Calibri"/>
                <a:cs typeface="Calibri"/>
                <a:sym typeface="Calibri"/>
                <a:rtl val="0"/>
              </a:rPr>
              <a:t>1</a:t>
            </a:r>
          </a:p>
        </p:txBody>
      </p:sp>
      <p:sp>
        <p:nvSpPr>
          <p:cNvPr id="91" name="Graphic 6">
            <a:extLst>
              <a:ext uri="{FF2B5EF4-FFF2-40B4-BE49-F238E27FC236}">
                <a16:creationId xmlns:a16="http://schemas.microsoft.com/office/drawing/2014/main" id="{9047CD2F-6961-4DDA-8AA6-A3F33B43C942}"/>
              </a:ext>
            </a:extLst>
          </p:cNvPr>
          <p:cNvSpPr txBox="1"/>
          <p:nvPr/>
        </p:nvSpPr>
        <p:spPr>
          <a:xfrm>
            <a:off x="5472165" y="3663797"/>
            <a:ext cx="266420" cy="285143"/>
          </a:xfrm>
          <a:prstGeom prst="rect">
            <a:avLst/>
          </a:prstGeom>
          <a:noFill/>
        </p:spPr>
        <p:txBody>
          <a:bodyPr wrap="none" rtlCol="0">
            <a:spAutoFit/>
          </a:bodyPr>
          <a:lstStyle/>
          <a:p>
            <a:pPr algn="l"/>
            <a:r>
              <a:rPr lang="en-US" sz="1253" i="1" spc="0" baseline="0" dirty="0">
                <a:solidFill>
                  <a:srgbClr val="000000"/>
                </a:solidFill>
                <a:latin typeface="Calibri"/>
                <a:cs typeface="Calibri"/>
                <a:sym typeface="Calibri"/>
                <a:rtl val="0"/>
              </a:rPr>
              <a:t>2</a:t>
            </a:r>
          </a:p>
        </p:txBody>
      </p: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414950D8-5AA2-4437-AA6A-4C30E97FD998}"/>
                  </a:ext>
                </a:extLst>
              </p:cNvPr>
              <p:cNvSpPr txBox="1"/>
              <p:nvPr/>
            </p:nvSpPr>
            <p:spPr>
              <a:xfrm>
                <a:off x="975116" y="5418557"/>
                <a:ext cx="5577985" cy="8298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𝑑</m:t>
                              </m:r>
                              <m:r>
                                <m:rPr>
                                  <m:sty m:val="p"/>
                                </m:rPr>
                                <a:rPr lang="en-US" sz="2400" b="0" i="0" smtClean="0">
                                  <a:latin typeface="Cambria Math" panose="02040503050406030204" pitchFamily="18" charset="0"/>
                                </a:rPr>
                                <m:t>t</m:t>
                              </m:r>
                            </m:den>
                          </m:f>
                          <m:r>
                            <a:rPr lang="en-US" sz="2400" b="0" i="1" smtClean="0">
                              <a:latin typeface="Cambria Math" panose="02040503050406030204" pitchFamily="18" charset="0"/>
                            </a:rPr>
                            <m:t>=</m:t>
                          </m:r>
                          <m:r>
                            <a:rPr lang="pt-BR" sz="2400" i="1" smtClean="0">
                              <a:latin typeface="Cambria Math" panose="02040503050406030204" pitchFamily="18" charset="0"/>
                              <a:ea typeface="Cambria Math" panose="02040503050406030204" pitchFamily="18" charset="0"/>
                            </a:rPr>
                            <m:t>𝜇</m:t>
                          </m:r>
                        </m:e>
                        <m:sub>
                          <m:r>
                            <a:rPr lang="pt-BR"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𝛽</m:t>
                          </m:r>
                        </m:e>
                        <m:sup>
                          <m:r>
                            <a:rPr lang="en-US" sz="2400" i="1">
                              <a:latin typeface="Cambria Math" panose="02040503050406030204" pitchFamily="18" charset="0"/>
                            </a:rPr>
                            <m:t>∗</m:t>
                          </m:r>
                        </m:sup>
                      </m:s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1</m:t>
                          </m:r>
                        </m:sub>
                      </m:sSub>
                      <m:d>
                        <m:dPr>
                          <m:ctrlPr>
                            <a:rPr lang="en-US" sz="2400" b="0" i="1" smtClean="0">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11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b="0" i="1" smtClean="0">
                                      <a:latin typeface="Cambria Math" panose="02040503050406030204" pitchFamily="18" charset="0"/>
                                      <a:ea typeface="Cambria Math" panose="02040503050406030204" pitchFamily="18" charset="0"/>
                                    </a:rPr>
                                    <m:t>1</m:t>
                                  </m:r>
                                </m:sub>
                              </m:sSub>
                            </m:num>
                            <m:den>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1</m:t>
                                  </m:r>
                                </m:sub>
                              </m:sSub>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12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𝐼</m:t>
                                  </m:r>
                                </m:e>
                                <m:sub>
                                  <m:r>
                                    <a:rPr lang="en-US" sz="2400" i="1">
                                      <a:latin typeface="Cambria Math" panose="02040503050406030204" pitchFamily="18" charset="0"/>
                                      <a:ea typeface="Cambria Math" panose="02040503050406030204" pitchFamily="18" charset="0"/>
                                    </a:rPr>
                                    <m:t>2</m:t>
                                  </m:r>
                                </m:sub>
                              </m:sSub>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2</m:t>
                                  </m:r>
                                </m:sub>
                              </m:sSub>
                            </m:den>
                          </m:f>
                        </m:e>
                      </m:d>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pt-B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ea typeface="Cambria Math" panose="02040503050406030204" pitchFamily="18" charset="0"/>
                            </a:rPr>
                            <m:t>1</m:t>
                          </m:r>
                        </m:sup>
                      </m:sSub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1</m:t>
                          </m:r>
                        </m:sub>
                      </m:sSub>
                    </m:oMath>
                  </m:oMathPara>
                </a14:m>
                <a:endParaRPr lang="en-US" sz="2400" dirty="0"/>
              </a:p>
            </p:txBody>
          </p:sp>
        </mc:Choice>
        <mc:Fallback>
          <p:sp>
            <p:nvSpPr>
              <p:cNvPr id="78" name="TextBox 77">
                <a:extLst>
                  <a:ext uri="{FF2B5EF4-FFF2-40B4-BE49-F238E27FC236}">
                    <a16:creationId xmlns:a16="http://schemas.microsoft.com/office/drawing/2014/main" id="{414950D8-5AA2-4437-AA6A-4C30E97FD998}"/>
                  </a:ext>
                </a:extLst>
              </p:cNvPr>
              <p:cNvSpPr txBox="1">
                <a:spLocks noRot="1" noChangeAspect="1" noMove="1" noResize="1" noEditPoints="1" noAdjustHandles="1" noChangeArrowheads="1" noChangeShapeType="1" noTextEdit="1"/>
              </p:cNvSpPr>
              <p:nvPr/>
            </p:nvSpPr>
            <p:spPr>
              <a:xfrm>
                <a:off x="975116" y="5418557"/>
                <a:ext cx="5577985" cy="829843"/>
              </a:xfrm>
              <a:prstGeom prst="rect">
                <a:avLst/>
              </a:prstGeom>
              <a:blipFill>
                <a:blip r:embed="rId4"/>
                <a:stretch>
                  <a:fillRect/>
                </a:stretch>
              </a:blipFill>
            </p:spPr>
            <p:txBody>
              <a:bodyPr/>
              <a:lstStyle/>
              <a:p>
                <a:r>
                  <a:rPr lang="en-US">
                    <a:noFill/>
                  </a:rPr>
                  <a:t> </a:t>
                </a:r>
              </a:p>
            </p:txBody>
          </p:sp>
        </mc:Fallback>
      </mc:AlternateContent>
      <p:sp>
        <p:nvSpPr>
          <p:cNvPr id="79" name="Graphic 6">
            <a:extLst>
              <a:ext uri="{FF2B5EF4-FFF2-40B4-BE49-F238E27FC236}">
                <a16:creationId xmlns:a16="http://schemas.microsoft.com/office/drawing/2014/main" id="{E0BFB6B8-4CAD-4D55-A309-CA662329C663}"/>
              </a:ext>
            </a:extLst>
          </p:cNvPr>
          <p:cNvSpPr txBox="1"/>
          <p:nvPr/>
        </p:nvSpPr>
        <p:spPr>
          <a:xfrm>
            <a:off x="4972674" y="2717152"/>
            <a:ext cx="266420" cy="285143"/>
          </a:xfrm>
          <a:prstGeom prst="rect">
            <a:avLst/>
          </a:prstGeom>
          <a:noFill/>
        </p:spPr>
        <p:txBody>
          <a:bodyPr wrap="none" rtlCol="0">
            <a:spAutoFit/>
          </a:bodyPr>
          <a:lstStyle/>
          <a:p>
            <a:pPr algn="l"/>
            <a:r>
              <a:rPr lang="en-US" sz="1253" spc="0" baseline="0" dirty="0">
                <a:solidFill>
                  <a:srgbClr val="000000"/>
                </a:solidFill>
                <a:latin typeface="Calibri"/>
                <a:cs typeface="Calibri"/>
                <a:sym typeface="Calibri"/>
                <a:rtl val="0"/>
              </a:rPr>
              <a:t>1</a:t>
            </a:r>
          </a:p>
        </p:txBody>
      </p:sp>
      <p:sp>
        <p:nvSpPr>
          <p:cNvPr id="80" name="Graphic 6">
            <a:extLst>
              <a:ext uri="{FF2B5EF4-FFF2-40B4-BE49-F238E27FC236}">
                <a16:creationId xmlns:a16="http://schemas.microsoft.com/office/drawing/2014/main" id="{CA2EF1C1-5FD3-438E-A5D4-A88E85883080}"/>
              </a:ext>
            </a:extLst>
          </p:cNvPr>
          <p:cNvSpPr txBox="1"/>
          <p:nvPr/>
        </p:nvSpPr>
        <p:spPr>
          <a:xfrm>
            <a:off x="6449049" y="2726677"/>
            <a:ext cx="266420" cy="285143"/>
          </a:xfrm>
          <a:prstGeom prst="rect">
            <a:avLst/>
          </a:prstGeom>
          <a:noFill/>
        </p:spPr>
        <p:txBody>
          <a:bodyPr wrap="none" rtlCol="0">
            <a:spAutoFit/>
          </a:bodyPr>
          <a:lstStyle/>
          <a:p>
            <a:pPr algn="l"/>
            <a:r>
              <a:rPr lang="en-US" sz="1253" spc="0" baseline="0" dirty="0">
                <a:solidFill>
                  <a:srgbClr val="000000"/>
                </a:solidFill>
                <a:latin typeface="Calibri"/>
                <a:cs typeface="Calibri"/>
                <a:sym typeface="Calibri"/>
                <a:rtl val="0"/>
              </a:rPr>
              <a:t>1</a:t>
            </a:r>
          </a:p>
        </p:txBody>
      </p:sp>
      <p:sp>
        <p:nvSpPr>
          <p:cNvPr id="81" name="Graphic 6">
            <a:extLst>
              <a:ext uri="{FF2B5EF4-FFF2-40B4-BE49-F238E27FC236}">
                <a16:creationId xmlns:a16="http://schemas.microsoft.com/office/drawing/2014/main" id="{5ECC4F9C-46E1-4F00-8D8F-762BC4541917}"/>
              </a:ext>
            </a:extLst>
          </p:cNvPr>
          <p:cNvSpPr txBox="1"/>
          <p:nvPr/>
        </p:nvSpPr>
        <p:spPr>
          <a:xfrm>
            <a:off x="7811124" y="2726677"/>
            <a:ext cx="266420" cy="285143"/>
          </a:xfrm>
          <a:prstGeom prst="rect">
            <a:avLst/>
          </a:prstGeom>
          <a:noFill/>
        </p:spPr>
        <p:txBody>
          <a:bodyPr wrap="none" rtlCol="0">
            <a:spAutoFit/>
          </a:bodyPr>
          <a:lstStyle/>
          <a:p>
            <a:pPr algn="l"/>
            <a:r>
              <a:rPr lang="en-US" sz="1253" spc="0" baseline="0" dirty="0">
                <a:solidFill>
                  <a:srgbClr val="000000"/>
                </a:solidFill>
                <a:latin typeface="Calibri"/>
                <a:cs typeface="Calibri"/>
                <a:sym typeface="Calibri"/>
                <a:rtl val="0"/>
              </a:rPr>
              <a:t>1</a:t>
            </a:r>
          </a:p>
        </p:txBody>
      </p:sp>
      <p:sp>
        <p:nvSpPr>
          <p:cNvPr id="83" name="Graphic 6">
            <a:extLst>
              <a:ext uri="{FF2B5EF4-FFF2-40B4-BE49-F238E27FC236}">
                <a16:creationId xmlns:a16="http://schemas.microsoft.com/office/drawing/2014/main" id="{B670C89C-B935-4433-8F44-8A5F6D2A10F8}"/>
              </a:ext>
            </a:extLst>
          </p:cNvPr>
          <p:cNvSpPr txBox="1"/>
          <p:nvPr/>
        </p:nvSpPr>
        <p:spPr>
          <a:xfrm>
            <a:off x="5029427" y="4364202"/>
            <a:ext cx="266420" cy="285143"/>
          </a:xfrm>
          <a:prstGeom prst="rect">
            <a:avLst/>
          </a:prstGeom>
          <a:noFill/>
        </p:spPr>
        <p:txBody>
          <a:bodyPr wrap="none" rtlCol="0">
            <a:spAutoFit/>
          </a:bodyPr>
          <a:lstStyle/>
          <a:p>
            <a:pPr algn="l"/>
            <a:r>
              <a:rPr lang="en-US" sz="1253" spc="0" baseline="0" dirty="0">
                <a:solidFill>
                  <a:srgbClr val="000000"/>
                </a:solidFill>
                <a:latin typeface="Calibri"/>
                <a:cs typeface="Calibri"/>
                <a:sym typeface="Calibri"/>
                <a:rtl val="0"/>
              </a:rPr>
              <a:t>2</a:t>
            </a:r>
          </a:p>
        </p:txBody>
      </p:sp>
      <p:sp>
        <p:nvSpPr>
          <p:cNvPr id="92" name="Graphic 6">
            <a:extLst>
              <a:ext uri="{FF2B5EF4-FFF2-40B4-BE49-F238E27FC236}">
                <a16:creationId xmlns:a16="http://schemas.microsoft.com/office/drawing/2014/main" id="{A1DBC109-D30D-4C73-9CF3-BA49177A3EB0}"/>
              </a:ext>
            </a:extLst>
          </p:cNvPr>
          <p:cNvSpPr txBox="1"/>
          <p:nvPr/>
        </p:nvSpPr>
        <p:spPr>
          <a:xfrm>
            <a:off x="6516412" y="4355815"/>
            <a:ext cx="266420" cy="285143"/>
          </a:xfrm>
          <a:prstGeom prst="rect">
            <a:avLst/>
          </a:prstGeom>
          <a:noFill/>
        </p:spPr>
        <p:txBody>
          <a:bodyPr wrap="none" rtlCol="0">
            <a:spAutoFit/>
          </a:bodyPr>
          <a:lstStyle/>
          <a:p>
            <a:pPr algn="l"/>
            <a:r>
              <a:rPr lang="en-US" sz="1253" spc="0" baseline="0" dirty="0">
                <a:solidFill>
                  <a:srgbClr val="000000"/>
                </a:solidFill>
                <a:latin typeface="Calibri"/>
                <a:cs typeface="Calibri"/>
                <a:sym typeface="Calibri"/>
                <a:rtl val="0"/>
              </a:rPr>
              <a:t>2</a:t>
            </a:r>
          </a:p>
        </p:txBody>
      </p:sp>
      <p:sp>
        <p:nvSpPr>
          <p:cNvPr id="93" name="Graphic 6">
            <a:extLst>
              <a:ext uri="{FF2B5EF4-FFF2-40B4-BE49-F238E27FC236}">
                <a16:creationId xmlns:a16="http://schemas.microsoft.com/office/drawing/2014/main" id="{26E6D605-6BF1-4280-9496-A5ABB05C4AB0}"/>
              </a:ext>
            </a:extLst>
          </p:cNvPr>
          <p:cNvSpPr txBox="1"/>
          <p:nvPr/>
        </p:nvSpPr>
        <p:spPr>
          <a:xfrm>
            <a:off x="7868961" y="4347582"/>
            <a:ext cx="266420" cy="285143"/>
          </a:xfrm>
          <a:prstGeom prst="rect">
            <a:avLst/>
          </a:prstGeom>
          <a:noFill/>
        </p:spPr>
        <p:txBody>
          <a:bodyPr wrap="none" rtlCol="0">
            <a:spAutoFit/>
          </a:bodyPr>
          <a:lstStyle/>
          <a:p>
            <a:pPr algn="l"/>
            <a:r>
              <a:rPr lang="en-US" sz="1253" spc="0" baseline="0" dirty="0">
                <a:solidFill>
                  <a:srgbClr val="000000"/>
                </a:solidFill>
                <a:latin typeface="Calibri"/>
                <a:cs typeface="Calibri"/>
                <a:sym typeface="Calibri"/>
                <a:rtl val="0"/>
              </a:rPr>
              <a:t>2</a:t>
            </a:r>
          </a:p>
        </p:txBody>
      </p:sp>
      <p:sp>
        <p:nvSpPr>
          <p:cNvPr id="5" name="Arrow: Circular 4">
            <a:extLst>
              <a:ext uri="{FF2B5EF4-FFF2-40B4-BE49-F238E27FC236}">
                <a16:creationId xmlns:a16="http://schemas.microsoft.com/office/drawing/2014/main" id="{4D343DE2-F6F3-49FB-B925-090C49B3224D}"/>
              </a:ext>
            </a:extLst>
          </p:cNvPr>
          <p:cNvSpPr/>
          <p:nvPr/>
        </p:nvSpPr>
        <p:spPr>
          <a:xfrm flipH="1">
            <a:off x="5440703" y="1749527"/>
            <a:ext cx="783203" cy="1055490"/>
          </a:xfrm>
          <a:prstGeom prst="circularArrow">
            <a:avLst>
              <a:gd name="adj1" fmla="val 12500"/>
              <a:gd name="adj2" fmla="val 1142319"/>
              <a:gd name="adj3" fmla="val 20457681"/>
              <a:gd name="adj4" fmla="val 12113114"/>
              <a:gd name="adj5" fmla="val 0"/>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Arrow: Circular 93">
            <a:extLst>
              <a:ext uri="{FF2B5EF4-FFF2-40B4-BE49-F238E27FC236}">
                <a16:creationId xmlns:a16="http://schemas.microsoft.com/office/drawing/2014/main" id="{D8831361-71B7-4E61-896C-FE5047D8E309}"/>
              </a:ext>
            </a:extLst>
          </p:cNvPr>
          <p:cNvSpPr/>
          <p:nvPr/>
        </p:nvSpPr>
        <p:spPr>
          <a:xfrm flipH="1" flipV="1">
            <a:off x="5454130" y="3741610"/>
            <a:ext cx="789499" cy="1064243"/>
          </a:xfrm>
          <a:prstGeom prst="circularArrow">
            <a:avLst>
              <a:gd name="adj1" fmla="val 12500"/>
              <a:gd name="adj2" fmla="val 1142319"/>
              <a:gd name="adj3" fmla="val 20457681"/>
              <a:gd name="adj4" fmla="val 12113114"/>
              <a:gd name="adj5" fmla="val 0"/>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Isosceles Triangle 94">
            <a:extLst>
              <a:ext uri="{FF2B5EF4-FFF2-40B4-BE49-F238E27FC236}">
                <a16:creationId xmlns:a16="http://schemas.microsoft.com/office/drawing/2014/main" id="{AC2B6C36-3D36-434D-B06A-5CB6A2B68EB0}"/>
              </a:ext>
            </a:extLst>
          </p:cNvPr>
          <p:cNvSpPr/>
          <p:nvPr/>
        </p:nvSpPr>
        <p:spPr>
          <a:xfrm>
            <a:off x="5402459" y="4108088"/>
            <a:ext cx="108000" cy="1440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D1336146-6F2C-4E23-95D6-4F1E097BB22E}"/>
              </a:ext>
            </a:extLst>
          </p:cNvPr>
          <p:cNvCxnSpPr>
            <a:cxnSpLocks/>
          </p:cNvCxnSpPr>
          <p:nvPr/>
        </p:nvCxnSpPr>
        <p:spPr>
          <a:xfrm flipH="1">
            <a:off x="5449305" y="2746638"/>
            <a:ext cx="779324" cy="1059731"/>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EC82672-055A-4007-B88C-74023878FBC6}"/>
              </a:ext>
            </a:extLst>
          </p:cNvPr>
          <p:cNvCxnSpPr>
            <a:cxnSpLocks/>
          </p:cNvCxnSpPr>
          <p:nvPr/>
        </p:nvCxnSpPr>
        <p:spPr>
          <a:xfrm flipH="1" flipV="1">
            <a:off x="5450431" y="2735959"/>
            <a:ext cx="812860" cy="1025970"/>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7" name="Isosceles Triangle 96">
            <a:extLst>
              <a:ext uri="{FF2B5EF4-FFF2-40B4-BE49-F238E27FC236}">
                <a16:creationId xmlns:a16="http://schemas.microsoft.com/office/drawing/2014/main" id="{44588BAD-75CF-41AF-99DD-2EA4EEC0142B}"/>
              </a:ext>
            </a:extLst>
          </p:cNvPr>
          <p:cNvSpPr/>
          <p:nvPr/>
        </p:nvSpPr>
        <p:spPr>
          <a:xfrm flipV="1">
            <a:off x="5386703" y="2283760"/>
            <a:ext cx="108000" cy="1440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94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DE6ADB5-FDF3-4CCB-B907-20235D0DC504}"/>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Pre-symptomatic and asymptomatic transmission</a:t>
            </a:r>
            <a:endParaRPr lang="en-US" b="0" i="0" baseline="-25000" dirty="0">
              <a:solidFill>
                <a:srgbClr val="F4A628"/>
              </a:solidFill>
              <a:effectLst/>
              <a:latin typeface="Yanone Kaffeesatz"/>
            </a:endParaRPr>
          </a:p>
        </p:txBody>
      </p:sp>
      <p:sp>
        <p:nvSpPr>
          <p:cNvPr id="12" name="Rectangle 11">
            <a:extLst>
              <a:ext uri="{FF2B5EF4-FFF2-40B4-BE49-F238E27FC236}">
                <a16:creationId xmlns:a16="http://schemas.microsoft.com/office/drawing/2014/main" id="{F4A5247E-6837-47CA-9F9C-03EB48D1CE31}"/>
              </a:ext>
            </a:extLst>
          </p:cNvPr>
          <p:cNvSpPr/>
          <p:nvPr/>
        </p:nvSpPr>
        <p:spPr>
          <a:xfrm>
            <a:off x="1077912" y="6524823"/>
            <a:ext cx="2572948" cy="307777"/>
          </a:xfrm>
          <a:prstGeom prst="rect">
            <a:avLst/>
          </a:prstGeom>
        </p:spPr>
        <p:txBody>
          <a:bodyPr wrap="none">
            <a:spAutoFit/>
          </a:bodyPr>
          <a:lstStyle/>
          <a:p>
            <a:r>
              <a:rPr lang="en-US" sz="1400" dirty="0"/>
              <a:t>He </a:t>
            </a:r>
            <a:r>
              <a:rPr lang="en-US" sz="1400" i="1" dirty="0"/>
              <a:t>et</a:t>
            </a:r>
            <a:r>
              <a:rPr lang="en-US" sz="1400" dirty="0"/>
              <a:t> </a:t>
            </a:r>
            <a:r>
              <a:rPr lang="en-US" sz="1400" i="1" dirty="0"/>
              <a:t>al</a:t>
            </a:r>
            <a:r>
              <a:rPr lang="en-US" sz="1400" dirty="0"/>
              <a:t>. (2020) Nature Medicine</a:t>
            </a:r>
          </a:p>
        </p:txBody>
      </p:sp>
      <p:pic>
        <p:nvPicPr>
          <p:cNvPr id="13" name="Picture 12">
            <a:extLst>
              <a:ext uri="{FF2B5EF4-FFF2-40B4-BE49-F238E27FC236}">
                <a16:creationId xmlns:a16="http://schemas.microsoft.com/office/drawing/2014/main" id="{6FBC9C53-7307-4AC4-9807-430037D8CDD3}"/>
              </a:ext>
            </a:extLst>
          </p:cNvPr>
          <p:cNvPicPr>
            <a:picLocks noChangeAspect="1"/>
          </p:cNvPicPr>
          <p:nvPr/>
        </p:nvPicPr>
        <p:blipFill>
          <a:blip r:embed="rId3"/>
          <a:stretch>
            <a:fillRect/>
          </a:stretch>
        </p:blipFill>
        <p:spPr>
          <a:xfrm>
            <a:off x="1371155" y="1644677"/>
            <a:ext cx="2075607" cy="4787285"/>
          </a:xfrm>
          <a:prstGeom prst="rect">
            <a:avLst/>
          </a:prstGeom>
        </p:spPr>
      </p:pic>
      <p:sp>
        <p:nvSpPr>
          <p:cNvPr id="14" name="Rectangle 13">
            <a:extLst>
              <a:ext uri="{FF2B5EF4-FFF2-40B4-BE49-F238E27FC236}">
                <a16:creationId xmlns:a16="http://schemas.microsoft.com/office/drawing/2014/main" id="{FEB93D88-E686-4722-AD9E-BB725970DD09}"/>
              </a:ext>
            </a:extLst>
          </p:cNvPr>
          <p:cNvSpPr/>
          <p:nvPr/>
        </p:nvSpPr>
        <p:spPr>
          <a:xfrm>
            <a:off x="1791827" y="1695626"/>
            <a:ext cx="1464375" cy="369332"/>
          </a:xfrm>
          <a:prstGeom prst="rect">
            <a:avLst/>
          </a:prstGeom>
        </p:spPr>
        <p:txBody>
          <a:bodyPr wrap="none">
            <a:spAutoFit/>
          </a:bodyPr>
          <a:lstStyle/>
          <a:p>
            <a:r>
              <a:rPr lang="en-US" dirty="0">
                <a:solidFill>
                  <a:srgbClr val="0070C0"/>
                </a:solidFill>
              </a:rPr>
              <a:t>Serial interval</a:t>
            </a:r>
          </a:p>
        </p:txBody>
      </p:sp>
      <p:sp>
        <p:nvSpPr>
          <p:cNvPr id="15" name="Rectangle 14">
            <a:extLst>
              <a:ext uri="{FF2B5EF4-FFF2-40B4-BE49-F238E27FC236}">
                <a16:creationId xmlns:a16="http://schemas.microsoft.com/office/drawing/2014/main" id="{5AC20661-C45B-4717-A854-8C96D29589AC}"/>
              </a:ext>
            </a:extLst>
          </p:cNvPr>
          <p:cNvSpPr/>
          <p:nvPr/>
        </p:nvSpPr>
        <p:spPr>
          <a:xfrm>
            <a:off x="1733474" y="3429000"/>
            <a:ext cx="2185598" cy="369332"/>
          </a:xfrm>
          <a:prstGeom prst="rect">
            <a:avLst/>
          </a:prstGeom>
        </p:spPr>
        <p:txBody>
          <a:bodyPr wrap="none">
            <a:spAutoFit/>
          </a:bodyPr>
          <a:lstStyle/>
          <a:p>
            <a:r>
              <a:rPr lang="en-US" dirty="0">
                <a:solidFill>
                  <a:srgbClr val="0070C0"/>
                </a:solidFill>
              </a:rPr>
              <a:t>Infectiousness profile</a:t>
            </a:r>
          </a:p>
        </p:txBody>
      </p:sp>
      <p:sp>
        <p:nvSpPr>
          <p:cNvPr id="16" name="Rectangle 15">
            <a:extLst>
              <a:ext uri="{FF2B5EF4-FFF2-40B4-BE49-F238E27FC236}">
                <a16:creationId xmlns:a16="http://schemas.microsoft.com/office/drawing/2014/main" id="{CC58B29D-618E-44F4-8142-17F8DB7097BB}"/>
              </a:ext>
            </a:extLst>
          </p:cNvPr>
          <p:cNvSpPr/>
          <p:nvPr/>
        </p:nvSpPr>
        <p:spPr>
          <a:xfrm>
            <a:off x="1699916" y="4895466"/>
            <a:ext cx="1907382" cy="369332"/>
          </a:xfrm>
          <a:prstGeom prst="rect">
            <a:avLst/>
          </a:prstGeom>
        </p:spPr>
        <p:txBody>
          <a:bodyPr wrap="none">
            <a:spAutoFit/>
          </a:bodyPr>
          <a:lstStyle/>
          <a:p>
            <a:r>
              <a:rPr lang="en-US" dirty="0">
                <a:solidFill>
                  <a:srgbClr val="0070C0"/>
                </a:solidFill>
              </a:rPr>
              <a:t>Incubation period</a:t>
            </a:r>
          </a:p>
        </p:txBody>
      </p:sp>
      <p:pic>
        <p:nvPicPr>
          <p:cNvPr id="18" name="Picture 17">
            <a:extLst>
              <a:ext uri="{FF2B5EF4-FFF2-40B4-BE49-F238E27FC236}">
                <a16:creationId xmlns:a16="http://schemas.microsoft.com/office/drawing/2014/main" id="{32A4A023-9844-4CCE-A945-C2F4FD3BDF90}"/>
              </a:ext>
            </a:extLst>
          </p:cNvPr>
          <p:cNvPicPr>
            <a:picLocks noChangeAspect="1"/>
          </p:cNvPicPr>
          <p:nvPr/>
        </p:nvPicPr>
        <p:blipFill>
          <a:blip r:embed="rId4"/>
          <a:stretch>
            <a:fillRect/>
          </a:stretch>
        </p:blipFill>
        <p:spPr>
          <a:xfrm>
            <a:off x="4367213" y="1294380"/>
            <a:ext cx="4676775" cy="2486025"/>
          </a:xfrm>
          <a:prstGeom prst="rect">
            <a:avLst/>
          </a:prstGeom>
        </p:spPr>
      </p:pic>
      <p:sp>
        <p:nvSpPr>
          <p:cNvPr id="19" name="Rectangle 18">
            <a:extLst>
              <a:ext uri="{FF2B5EF4-FFF2-40B4-BE49-F238E27FC236}">
                <a16:creationId xmlns:a16="http://schemas.microsoft.com/office/drawing/2014/main" id="{E87AFFE3-47B8-4D96-B1FD-E52F37AB55AC}"/>
              </a:ext>
            </a:extLst>
          </p:cNvPr>
          <p:cNvSpPr/>
          <p:nvPr/>
        </p:nvSpPr>
        <p:spPr>
          <a:xfrm>
            <a:off x="5395912" y="3871334"/>
            <a:ext cx="2233432" cy="307777"/>
          </a:xfrm>
          <a:prstGeom prst="rect">
            <a:avLst/>
          </a:prstGeom>
        </p:spPr>
        <p:txBody>
          <a:bodyPr wrap="none">
            <a:spAutoFit/>
          </a:bodyPr>
          <a:lstStyle/>
          <a:p>
            <a:r>
              <a:rPr lang="en-US" sz="1400" dirty="0"/>
              <a:t>Ferretti </a:t>
            </a:r>
            <a:r>
              <a:rPr lang="en-US" sz="1400" i="1" dirty="0"/>
              <a:t>et</a:t>
            </a:r>
            <a:r>
              <a:rPr lang="en-US" sz="1400" dirty="0"/>
              <a:t> </a:t>
            </a:r>
            <a:r>
              <a:rPr lang="en-US" sz="1400" i="1" dirty="0"/>
              <a:t>al</a:t>
            </a:r>
            <a:r>
              <a:rPr lang="en-US" sz="1400" dirty="0"/>
              <a:t>. (2020) Science</a:t>
            </a:r>
          </a:p>
        </p:txBody>
      </p:sp>
      <p:sp>
        <p:nvSpPr>
          <p:cNvPr id="20" name="Rectangle 19">
            <a:extLst>
              <a:ext uri="{FF2B5EF4-FFF2-40B4-BE49-F238E27FC236}">
                <a16:creationId xmlns:a16="http://schemas.microsoft.com/office/drawing/2014/main" id="{F0C08153-675D-4643-9758-1303FBC737AD}"/>
              </a:ext>
            </a:extLst>
          </p:cNvPr>
          <p:cNvSpPr/>
          <p:nvPr/>
        </p:nvSpPr>
        <p:spPr>
          <a:xfrm>
            <a:off x="6980190" y="1263063"/>
            <a:ext cx="3008417" cy="400110"/>
          </a:xfrm>
          <a:prstGeom prst="rect">
            <a:avLst/>
          </a:prstGeom>
        </p:spPr>
        <p:txBody>
          <a:bodyPr wrap="square">
            <a:spAutoFit/>
          </a:bodyPr>
          <a:lstStyle/>
          <a:p>
            <a:r>
              <a:rPr lang="en-US" sz="2000" dirty="0"/>
              <a:t>40 transmission pairs</a:t>
            </a:r>
          </a:p>
        </p:txBody>
      </p:sp>
      <p:sp>
        <p:nvSpPr>
          <p:cNvPr id="21" name="Rectangle 20">
            <a:extLst>
              <a:ext uri="{FF2B5EF4-FFF2-40B4-BE49-F238E27FC236}">
                <a16:creationId xmlns:a16="http://schemas.microsoft.com/office/drawing/2014/main" id="{3CA9190F-7BE1-4CA8-B6F2-85A21E55CD93}"/>
              </a:ext>
            </a:extLst>
          </p:cNvPr>
          <p:cNvSpPr/>
          <p:nvPr/>
        </p:nvSpPr>
        <p:spPr>
          <a:xfrm>
            <a:off x="1190670" y="1218184"/>
            <a:ext cx="3008417" cy="400110"/>
          </a:xfrm>
          <a:prstGeom prst="rect">
            <a:avLst/>
          </a:prstGeom>
        </p:spPr>
        <p:txBody>
          <a:bodyPr wrap="square">
            <a:spAutoFit/>
          </a:bodyPr>
          <a:lstStyle/>
          <a:p>
            <a:r>
              <a:rPr lang="en-US" sz="2000" dirty="0"/>
              <a:t>77 transmission pairs</a:t>
            </a:r>
          </a:p>
        </p:txBody>
      </p:sp>
      <p:pic>
        <p:nvPicPr>
          <p:cNvPr id="23" name="Picture 22">
            <a:extLst>
              <a:ext uri="{FF2B5EF4-FFF2-40B4-BE49-F238E27FC236}">
                <a16:creationId xmlns:a16="http://schemas.microsoft.com/office/drawing/2014/main" id="{2A706ED3-971C-467C-9AC1-42041E5E673E}"/>
              </a:ext>
            </a:extLst>
          </p:cNvPr>
          <p:cNvPicPr>
            <a:picLocks noChangeAspect="1"/>
          </p:cNvPicPr>
          <p:nvPr/>
        </p:nvPicPr>
        <p:blipFill>
          <a:blip r:embed="rId5"/>
          <a:stretch>
            <a:fillRect/>
          </a:stretch>
        </p:blipFill>
        <p:spPr>
          <a:xfrm>
            <a:off x="8702133" y="3562658"/>
            <a:ext cx="2572948" cy="3269942"/>
          </a:xfrm>
          <a:prstGeom prst="rect">
            <a:avLst/>
          </a:prstGeom>
        </p:spPr>
      </p:pic>
    </p:spTree>
    <p:extLst>
      <p:ext uri="{BB962C8B-B14F-4D97-AF65-F5344CB8AC3E}">
        <p14:creationId xmlns:p14="http://schemas.microsoft.com/office/powerpoint/2010/main" val="24612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FFB-4884-42DC-8666-DE30D29B39C5}"/>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SAPHIRE model</a:t>
            </a:r>
            <a:endParaRPr lang="en-US" b="0" i="0" baseline="-25000" dirty="0">
              <a:solidFill>
                <a:srgbClr val="F4A628"/>
              </a:solidFill>
              <a:effectLst/>
              <a:latin typeface="Yanone Kaffeesatz"/>
            </a:endParaRPr>
          </a:p>
        </p:txBody>
      </p:sp>
      <p:pic>
        <p:nvPicPr>
          <p:cNvPr id="6" name="Picture 5">
            <a:extLst>
              <a:ext uri="{FF2B5EF4-FFF2-40B4-BE49-F238E27FC236}">
                <a16:creationId xmlns:a16="http://schemas.microsoft.com/office/drawing/2014/main" id="{9440E9C0-2EE5-4830-A3F0-D1D6B987C714}"/>
              </a:ext>
            </a:extLst>
          </p:cNvPr>
          <p:cNvPicPr>
            <a:picLocks noChangeAspect="1"/>
          </p:cNvPicPr>
          <p:nvPr/>
        </p:nvPicPr>
        <p:blipFill>
          <a:blip r:embed="rId2"/>
          <a:stretch>
            <a:fillRect/>
          </a:stretch>
        </p:blipFill>
        <p:spPr>
          <a:xfrm>
            <a:off x="3373436" y="1281111"/>
            <a:ext cx="5544000" cy="4726550"/>
          </a:xfrm>
          <a:prstGeom prst="rect">
            <a:avLst/>
          </a:prstGeom>
        </p:spPr>
      </p:pic>
      <p:sp>
        <p:nvSpPr>
          <p:cNvPr id="78" name="Rectangle 77">
            <a:extLst>
              <a:ext uri="{FF2B5EF4-FFF2-40B4-BE49-F238E27FC236}">
                <a16:creationId xmlns:a16="http://schemas.microsoft.com/office/drawing/2014/main" id="{A55AC214-0228-41A7-9AB6-4756294467DF}"/>
              </a:ext>
            </a:extLst>
          </p:cNvPr>
          <p:cNvSpPr/>
          <p:nvPr/>
        </p:nvSpPr>
        <p:spPr>
          <a:xfrm>
            <a:off x="6512628" y="6182734"/>
            <a:ext cx="1942968" cy="307777"/>
          </a:xfrm>
          <a:prstGeom prst="rect">
            <a:avLst/>
          </a:prstGeom>
        </p:spPr>
        <p:txBody>
          <a:bodyPr wrap="none">
            <a:spAutoFit/>
          </a:bodyPr>
          <a:lstStyle/>
          <a:p>
            <a:r>
              <a:rPr lang="en-US" sz="1400" dirty="0"/>
              <a:t>Hao </a:t>
            </a:r>
            <a:r>
              <a:rPr lang="en-US" sz="1400" i="1" dirty="0"/>
              <a:t>et</a:t>
            </a:r>
            <a:r>
              <a:rPr lang="en-US" sz="1400" dirty="0"/>
              <a:t> </a:t>
            </a:r>
            <a:r>
              <a:rPr lang="en-US" sz="1400" i="1" dirty="0"/>
              <a:t>al</a:t>
            </a:r>
            <a:r>
              <a:rPr lang="en-US" sz="1400" dirty="0"/>
              <a:t>. (2020) Nature</a:t>
            </a:r>
          </a:p>
        </p:txBody>
      </p:sp>
    </p:spTree>
    <p:extLst>
      <p:ext uri="{BB962C8B-B14F-4D97-AF65-F5344CB8AC3E}">
        <p14:creationId xmlns:p14="http://schemas.microsoft.com/office/powerpoint/2010/main" val="381407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8CB4-DEA1-4368-9671-6FCC21F09EC4}"/>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Spatial structure</a:t>
            </a:r>
            <a:endParaRPr lang="en-US" b="0" i="0" baseline="-25000" dirty="0">
              <a:solidFill>
                <a:srgbClr val="F4A628"/>
              </a:solidFill>
              <a:effectLst/>
              <a:latin typeface="Yanone Kaffeesatz"/>
            </a:endParaRPr>
          </a:p>
        </p:txBody>
      </p:sp>
      <p:pic>
        <p:nvPicPr>
          <p:cNvPr id="4" name="Picture 3">
            <a:extLst>
              <a:ext uri="{FF2B5EF4-FFF2-40B4-BE49-F238E27FC236}">
                <a16:creationId xmlns:a16="http://schemas.microsoft.com/office/drawing/2014/main" id="{B1323CEA-48A4-4979-AB90-3725051800B6}"/>
              </a:ext>
            </a:extLst>
          </p:cNvPr>
          <p:cNvPicPr>
            <a:picLocks noChangeAspect="1"/>
          </p:cNvPicPr>
          <p:nvPr/>
        </p:nvPicPr>
        <p:blipFill>
          <a:blip r:embed="rId2"/>
          <a:stretch>
            <a:fillRect/>
          </a:stretch>
        </p:blipFill>
        <p:spPr>
          <a:xfrm>
            <a:off x="6808556" y="1481137"/>
            <a:ext cx="4638675" cy="4495777"/>
          </a:xfrm>
          <a:prstGeom prst="rect">
            <a:avLst/>
          </a:prstGeom>
        </p:spPr>
      </p:pic>
      <p:sp>
        <p:nvSpPr>
          <p:cNvPr id="5" name="Rectangle 4">
            <a:extLst>
              <a:ext uri="{FF2B5EF4-FFF2-40B4-BE49-F238E27FC236}">
                <a16:creationId xmlns:a16="http://schemas.microsoft.com/office/drawing/2014/main" id="{93ECD2A4-4321-4EB9-A05A-2B8BB56E5794}"/>
              </a:ext>
            </a:extLst>
          </p:cNvPr>
          <p:cNvSpPr/>
          <p:nvPr/>
        </p:nvSpPr>
        <p:spPr>
          <a:xfrm>
            <a:off x="9501660" y="6182734"/>
            <a:ext cx="2106474" cy="307777"/>
          </a:xfrm>
          <a:prstGeom prst="rect">
            <a:avLst/>
          </a:prstGeom>
        </p:spPr>
        <p:txBody>
          <a:bodyPr wrap="none">
            <a:spAutoFit/>
          </a:bodyPr>
          <a:lstStyle/>
          <a:p>
            <a:r>
              <a:rPr lang="en-US" sz="1400" dirty="0"/>
              <a:t>Chang </a:t>
            </a:r>
            <a:r>
              <a:rPr lang="en-US" sz="1400" i="1" dirty="0"/>
              <a:t>et</a:t>
            </a:r>
            <a:r>
              <a:rPr lang="en-US" sz="1400" dirty="0"/>
              <a:t> </a:t>
            </a:r>
            <a:r>
              <a:rPr lang="en-US" sz="1400" i="1" dirty="0"/>
              <a:t>al</a:t>
            </a:r>
            <a:r>
              <a:rPr lang="en-US" sz="1400" dirty="0"/>
              <a:t>. (2021) Nature</a:t>
            </a:r>
          </a:p>
        </p:txBody>
      </p:sp>
      <p:sp>
        <p:nvSpPr>
          <p:cNvPr id="6" name="Rectangle 5">
            <a:extLst>
              <a:ext uri="{FF2B5EF4-FFF2-40B4-BE49-F238E27FC236}">
                <a16:creationId xmlns:a16="http://schemas.microsoft.com/office/drawing/2014/main" id="{67CD07BA-9C01-4601-A8DA-5E312A7E9F37}"/>
              </a:ext>
            </a:extLst>
          </p:cNvPr>
          <p:cNvSpPr/>
          <p:nvPr/>
        </p:nvSpPr>
        <p:spPr>
          <a:xfrm>
            <a:off x="744769" y="1905000"/>
            <a:ext cx="5387744" cy="1938992"/>
          </a:xfrm>
          <a:prstGeom prst="rect">
            <a:avLst/>
          </a:prstGeom>
        </p:spPr>
        <p:txBody>
          <a:bodyPr wrap="square">
            <a:spAutoFit/>
          </a:bodyPr>
          <a:lstStyle/>
          <a:p>
            <a:r>
              <a:rPr lang="en-US" sz="2400" dirty="0"/>
              <a:t>Modeling the hourly  movements of 98 million people from census block groups (CBG), which are geographical units that typically contain 600-3,000 people, to specific points of interest (POIs).</a:t>
            </a:r>
          </a:p>
        </p:txBody>
      </p:sp>
    </p:spTree>
    <p:extLst>
      <p:ext uri="{BB962C8B-B14F-4D97-AF65-F5344CB8AC3E}">
        <p14:creationId xmlns:p14="http://schemas.microsoft.com/office/powerpoint/2010/main" val="83067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5244-A859-46B4-83F4-2FF3F8C5C2FE}"/>
              </a:ext>
            </a:extLst>
          </p:cNvPr>
          <p:cNvSpPr txBox="1">
            <a:spLocks/>
          </p:cNvSpPr>
          <p:nvPr/>
        </p:nvSpPr>
        <p:spPr>
          <a:xfrm>
            <a:off x="1941095" y="2750246"/>
            <a:ext cx="8306635" cy="13657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6600" b="0" i="0" dirty="0">
                <a:solidFill>
                  <a:srgbClr val="F4A628"/>
                </a:solidFill>
                <a:effectLst/>
                <a:latin typeface="Yanone Kaffeesatz"/>
              </a:rPr>
              <a:t>Parameter estimation</a:t>
            </a:r>
            <a:endParaRPr lang="en-US" sz="6600" b="0" i="1" baseline="-25000" dirty="0">
              <a:solidFill>
                <a:srgbClr val="F4A628"/>
              </a:solidFill>
              <a:effectLst/>
              <a:latin typeface="Yanone Kaffeesatz"/>
            </a:endParaRPr>
          </a:p>
        </p:txBody>
      </p:sp>
    </p:spTree>
    <p:extLst>
      <p:ext uri="{BB962C8B-B14F-4D97-AF65-F5344CB8AC3E}">
        <p14:creationId xmlns:p14="http://schemas.microsoft.com/office/powerpoint/2010/main" val="3773171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167937"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rgbClr val="F4950A"/>
                </a:solidFill>
                <a:latin typeface="Yanone Kaffeesatz"/>
              </a:rPr>
              <a:t>Modeling process</a:t>
            </a:r>
            <a:endParaRPr lang="en-US" dirty="0">
              <a:solidFill>
                <a:srgbClr val="F4950A"/>
              </a:solidFill>
              <a:latin typeface="Yanone Kaffeesatz"/>
            </a:endParaRPr>
          </a:p>
        </p:txBody>
      </p:sp>
      <p:sp>
        <p:nvSpPr>
          <p:cNvPr id="3" name="TextBox 2">
            <a:extLst>
              <a:ext uri="{FF2B5EF4-FFF2-40B4-BE49-F238E27FC236}">
                <a16:creationId xmlns:a16="http://schemas.microsoft.com/office/drawing/2014/main" id="{BE98E6B7-4D56-466A-8AAD-9791143E1E9A}"/>
              </a:ext>
            </a:extLst>
          </p:cNvPr>
          <p:cNvSpPr txBox="1"/>
          <p:nvPr/>
        </p:nvSpPr>
        <p:spPr>
          <a:xfrm>
            <a:off x="5129062" y="1590597"/>
            <a:ext cx="1902829" cy="461665"/>
          </a:xfrm>
          <a:prstGeom prst="rect">
            <a:avLst/>
          </a:prstGeom>
          <a:noFill/>
        </p:spPr>
        <p:txBody>
          <a:bodyPr wrap="none" rtlCol="0">
            <a:spAutoFit/>
          </a:bodyPr>
          <a:lstStyle/>
          <a:p>
            <a:pPr algn="ctr"/>
            <a:r>
              <a:rPr lang="en-US" altLang="ko-KR" sz="2400" dirty="0"/>
              <a:t>Ask questions</a:t>
            </a:r>
            <a:endParaRPr lang="en-US" sz="2400" dirty="0"/>
          </a:p>
        </p:txBody>
      </p:sp>
      <p:sp>
        <p:nvSpPr>
          <p:cNvPr id="7" name="TextBox 6">
            <a:extLst>
              <a:ext uri="{FF2B5EF4-FFF2-40B4-BE49-F238E27FC236}">
                <a16:creationId xmlns:a16="http://schemas.microsoft.com/office/drawing/2014/main" id="{53FE7972-0992-40B3-AD3C-4159468A5887}"/>
              </a:ext>
            </a:extLst>
          </p:cNvPr>
          <p:cNvSpPr txBox="1"/>
          <p:nvPr/>
        </p:nvSpPr>
        <p:spPr>
          <a:xfrm>
            <a:off x="5252464" y="2459944"/>
            <a:ext cx="1659172" cy="461665"/>
          </a:xfrm>
          <a:prstGeom prst="rect">
            <a:avLst/>
          </a:prstGeom>
          <a:noFill/>
        </p:spPr>
        <p:txBody>
          <a:bodyPr wrap="none" rtlCol="0">
            <a:spAutoFit/>
          </a:bodyPr>
          <a:lstStyle/>
          <a:p>
            <a:pPr algn="ctr"/>
            <a:r>
              <a:rPr lang="en-US" altLang="ko-KR" sz="2400" dirty="0"/>
              <a:t>Collect data</a:t>
            </a:r>
            <a:endParaRPr lang="en-US" sz="2400" dirty="0"/>
          </a:p>
        </p:txBody>
      </p:sp>
      <p:sp>
        <p:nvSpPr>
          <p:cNvPr id="9" name="TextBox 8">
            <a:extLst>
              <a:ext uri="{FF2B5EF4-FFF2-40B4-BE49-F238E27FC236}">
                <a16:creationId xmlns:a16="http://schemas.microsoft.com/office/drawing/2014/main" id="{8D6E763E-C36A-4EA9-9502-5E643A13047C}"/>
              </a:ext>
            </a:extLst>
          </p:cNvPr>
          <p:cNvSpPr txBox="1"/>
          <p:nvPr/>
        </p:nvSpPr>
        <p:spPr>
          <a:xfrm>
            <a:off x="4374342" y="3348466"/>
            <a:ext cx="3412473" cy="830997"/>
          </a:xfrm>
          <a:prstGeom prst="rect">
            <a:avLst/>
          </a:prstGeom>
          <a:noFill/>
        </p:spPr>
        <p:txBody>
          <a:bodyPr wrap="none" rtlCol="0">
            <a:spAutoFit/>
          </a:bodyPr>
          <a:lstStyle/>
          <a:p>
            <a:pPr algn="ctr"/>
            <a:r>
              <a:rPr lang="en-US" altLang="ko-KR" sz="2400" dirty="0">
                <a:solidFill>
                  <a:srgbClr val="C00000"/>
                </a:solidFill>
              </a:rPr>
              <a:t>Model </a:t>
            </a:r>
          </a:p>
          <a:p>
            <a:pPr algn="ctr"/>
            <a:r>
              <a:rPr lang="en-US" altLang="ko-KR" sz="2400" dirty="0">
                <a:solidFill>
                  <a:srgbClr val="C00000"/>
                </a:solidFill>
              </a:rPr>
              <a:t>(Process &amp; measurement)</a:t>
            </a:r>
            <a:endParaRPr lang="en-US" sz="2400" dirty="0">
              <a:solidFill>
                <a:srgbClr val="C00000"/>
              </a:solidFill>
            </a:endParaRPr>
          </a:p>
        </p:txBody>
      </p:sp>
      <p:sp>
        <p:nvSpPr>
          <p:cNvPr id="10" name="TextBox 9">
            <a:extLst>
              <a:ext uri="{FF2B5EF4-FFF2-40B4-BE49-F238E27FC236}">
                <a16:creationId xmlns:a16="http://schemas.microsoft.com/office/drawing/2014/main" id="{A5C7E23B-6DA1-4FB8-AE1D-3842EC5414FC}"/>
              </a:ext>
            </a:extLst>
          </p:cNvPr>
          <p:cNvSpPr txBox="1"/>
          <p:nvPr/>
        </p:nvSpPr>
        <p:spPr>
          <a:xfrm>
            <a:off x="4661945" y="4606320"/>
            <a:ext cx="2837059" cy="830997"/>
          </a:xfrm>
          <a:prstGeom prst="rect">
            <a:avLst/>
          </a:prstGeom>
          <a:noFill/>
        </p:spPr>
        <p:txBody>
          <a:bodyPr wrap="none" rtlCol="0">
            <a:spAutoFit/>
          </a:bodyPr>
          <a:lstStyle/>
          <a:p>
            <a:pPr algn="ctr"/>
            <a:r>
              <a:rPr lang="en-US" altLang="ko-KR" sz="2400" dirty="0">
                <a:solidFill>
                  <a:srgbClr val="C00000"/>
                </a:solidFill>
              </a:rPr>
              <a:t>Estimate parameters </a:t>
            </a:r>
          </a:p>
          <a:p>
            <a:pPr algn="ctr"/>
            <a:r>
              <a:rPr lang="en-US" altLang="ko-KR" sz="2400" dirty="0">
                <a:solidFill>
                  <a:srgbClr val="C00000"/>
                </a:solidFill>
              </a:rPr>
              <a:t>(Point &amp; interval)</a:t>
            </a:r>
            <a:endParaRPr lang="en-US" sz="2400" dirty="0">
              <a:solidFill>
                <a:srgbClr val="C00000"/>
              </a:solidFill>
            </a:endParaRPr>
          </a:p>
        </p:txBody>
      </p:sp>
      <p:sp>
        <p:nvSpPr>
          <p:cNvPr id="11" name="TextBox 10">
            <a:extLst>
              <a:ext uri="{FF2B5EF4-FFF2-40B4-BE49-F238E27FC236}">
                <a16:creationId xmlns:a16="http://schemas.microsoft.com/office/drawing/2014/main" id="{3CECA6D3-96FD-46F4-B8BC-4CAC63F4511A}"/>
              </a:ext>
            </a:extLst>
          </p:cNvPr>
          <p:cNvSpPr txBox="1"/>
          <p:nvPr/>
        </p:nvSpPr>
        <p:spPr>
          <a:xfrm>
            <a:off x="4896798" y="5847752"/>
            <a:ext cx="2402003" cy="461665"/>
          </a:xfrm>
          <a:prstGeom prst="rect">
            <a:avLst/>
          </a:prstGeom>
          <a:noFill/>
        </p:spPr>
        <p:txBody>
          <a:bodyPr wrap="none" rtlCol="0">
            <a:spAutoFit/>
          </a:bodyPr>
          <a:lstStyle/>
          <a:p>
            <a:pPr algn="ctr"/>
            <a:r>
              <a:rPr lang="en-US" altLang="ko-KR" sz="2400" dirty="0"/>
              <a:t>Answer questions</a:t>
            </a:r>
            <a:endParaRPr lang="en-US" sz="2400" dirty="0"/>
          </a:p>
        </p:txBody>
      </p:sp>
      <p:cxnSp>
        <p:nvCxnSpPr>
          <p:cNvPr id="12" name="Straight Arrow Connector 11">
            <a:extLst>
              <a:ext uri="{FF2B5EF4-FFF2-40B4-BE49-F238E27FC236}">
                <a16:creationId xmlns:a16="http://schemas.microsoft.com/office/drawing/2014/main" id="{51B19245-A1D4-4267-B823-B2CCEDE15DCE}"/>
              </a:ext>
            </a:extLst>
          </p:cNvPr>
          <p:cNvCxnSpPr>
            <a:cxnSpLocks/>
          </p:cNvCxnSpPr>
          <p:nvPr/>
        </p:nvCxnSpPr>
        <p:spPr>
          <a:xfrm>
            <a:off x="6093176" y="2052262"/>
            <a:ext cx="0" cy="43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26DE6D-8FAC-4828-B566-748515B7A37A}"/>
              </a:ext>
            </a:extLst>
          </p:cNvPr>
          <p:cNvCxnSpPr>
            <a:cxnSpLocks/>
          </p:cNvCxnSpPr>
          <p:nvPr/>
        </p:nvCxnSpPr>
        <p:spPr>
          <a:xfrm>
            <a:off x="6105876" y="2928562"/>
            <a:ext cx="0" cy="43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A39D0E5-CABC-46C9-AA34-AA39D3C4CD95}"/>
              </a:ext>
            </a:extLst>
          </p:cNvPr>
          <p:cNvCxnSpPr>
            <a:cxnSpLocks/>
          </p:cNvCxnSpPr>
          <p:nvPr/>
        </p:nvCxnSpPr>
        <p:spPr>
          <a:xfrm>
            <a:off x="6105876" y="4173162"/>
            <a:ext cx="0" cy="43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C5780D-A301-4018-888D-53811A14B619}"/>
              </a:ext>
            </a:extLst>
          </p:cNvPr>
          <p:cNvCxnSpPr>
            <a:cxnSpLocks/>
          </p:cNvCxnSpPr>
          <p:nvPr/>
        </p:nvCxnSpPr>
        <p:spPr>
          <a:xfrm>
            <a:off x="6093176" y="5405062"/>
            <a:ext cx="0" cy="432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8B6A1E2-3966-4FB6-9818-BC1A60C65EA8}"/>
              </a:ext>
            </a:extLst>
          </p:cNvPr>
          <p:cNvSpPr txBox="1"/>
          <p:nvPr/>
        </p:nvSpPr>
        <p:spPr>
          <a:xfrm>
            <a:off x="6287521" y="6482898"/>
            <a:ext cx="5865575" cy="338554"/>
          </a:xfrm>
          <a:prstGeom prst="rect">
            <a:avLst/>
          </a:prstGeom>
          <a:noFill/>
        </p:spPr>
        <p:txBody>
          <a:bodyPr wrap="square">
            <a:spAutoFit/>
          </a:bodyPr>
          <a:lstStyle/>
          <a:p>
            <a:r>
              <a:rPr lang="en-US" sz="1600" dirty="0" err="1"/>
              <a:t>Adpated</a:t>
            </a:r>
            <a:r>
              <a:rPr lang="en-US" sz="1600" dirty="0"/>
              <a:t> from </a:t>
            </a:r>
            <a:r>
              <a:rPr lang="en-US" sz="1600" dirty="0" err="1"/>
              <a:t>Bolker</a:t>
            </a:r>
            <a:r>
              <a:rPr lang="en-US" sz="1600" dirty="0"/>
              <a:t> (2007) </a:t>
            </a:r>
            <a:r>
              <a:rPr lang="en-US" sz="1600" i="1" dirty="0"/>
              <a:t>Ecological Models and Data in R</a:t>
            </a:r>
            <a:r>
              <a:rPr lang="en-US" sz="1600" dirty="0"/>
              <a:t> (p.27)</a:t>
            </a:r>
          </a:p>
        </p:txBody>
      </p:sp>
      <p:sp>
        <p:nvSpPr>
          <p:cNvPr id="46" name="Arrow: Circular 45">
            <a:extLst>
              <a:ext uri="{FF2B5EF4-FFF2-40B4-BE49-F238E27FC236}">
                <a16:creationId xmlns:a16="http://schemas.microsoft.com/office/drawing/2014/main" id="{17D6873D-7377-4331-B12A-4CE9A2C1A4FC}"/>
              </a:ext>
            </a:extLst>
          </p:cNvPr>
          <p:cNvSpPr/>
          <p:nvPr/>
        </p:nvSpPr>
        <p:spPr>
          <a:xfrm rot="17842943" flipV="1">
            <a:off x="6212549" y="4336691"/>
            <a:ext cx="2690802" cy="1152666"/>
          </a:xfrm>
          <a:prstGeom prst="circularArrow">
            <a:avLst>
              <a:gd name="adj1" fmla="val 0"/>
              <a:gd name="adj2" fmla="val 528558"/>
              <a:gd name="adj3" fmla="val 766307"/>
              <a:gd name="adj4" fmla="val 11637158"/>
              <a:gd name="adj5" fmla="val 5886"/>
            </a:avLst>
          </a:prstGeom>
          <a:solidFill>
            <a:srgbClr val="C00000"/>
          </a:solid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ircular 46">
            <a:extLst>
              <a:ext uri="{FF2B5EF4-FFF2-40B4-BE49-F238E27FC236}">
                <a16:creationId xmlns:a16="http://schemas.microsoft.com/office/drawing/2014/main" id="{FF1EC069-A891-4876-8EA5-B714CE3140D8}"/>
              </a:ext>
            </a:extLst>
          </p:cNvPr>
          <p:cNvSpPr/>
          <p:nvPr/>
        </p:nvSpPr>
        <p:spPr>
          <a:xfrm rot="17842943" flipV="1">
            <a:off x="4160803" y="2003409"/>
            <a:ext cx="4861413" cy="4087675"/>
          </a:xfrm>
          <a:prstGeom prst="circularArrow">
            <a:avLst>
              <a:gd name="adj1" fmla="val 0"/>
              <a:gd name="adj2" fmla="val 277767"/>
              <a:gd name="adj3" fmla="val 790397"/>
              <a:gd name="adj4" fmla="val 13542411"/>
              <a:gd name="adj5" fmla="val 3043"/>
            </a:avLst>
          </a:prstGeom>
          <a:solidFill>
            <a:srgbClr val="C00000"/>
          </a:solid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49254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1A47F35-CCDF-4E4B-930E-3B4E19565E40}"/>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Modeling the measurement error</a:t>
            </a:r>
            <a:endParaRPr lang="en-US" b="0" i="0" baseline="-25000" dirty="0">
              <a:solidFill>
                <a:srgbClr val="F4A628"/>
              </a:solidFill>
              <a:effectLst/>
              <a:latin typeface="Yanone Kaffeesatz"/>
            </a:endParaRPr>
          </a:p>
        </p:txBody>
      </p:sp>
      <p:sp>
        <p:nvSpPr>
          <p:cNvPr id="4" name="Content Placeholder 3">
            <a:extLst>
              <a:ext uri="{FF2B5EF4-FFF2-40B4-BE49-F238E27FC236}">
                <a16:creationId xmlns:a16="http://schemas.microsoft.com/office/drawing/2014/main" id="{DF5DBE7C-4566-4C8E-8320-A77F85CDF1A0}"/>
              </a:ext>
            </a:extLst>
          </p:cNvPr>
          <p:cNvSpPr txBox="1">
            <a:spLocks/>
          </p:cNvSpPr>
          <p:nvPr/>
        </p:nvSpPr>
        <p:spPr>
          <a:xfrm>
            <a:off x="1115568" y="2133600"/>
            <a:ext cx="10168128" cy="4043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Data, </a:t>
            </a:r>
            <a:r>
              <a:rPr lang="en-US" sz="2400" i="1" dirty="0" err="1">
                <a:latin typeface="Calibri" panose="020F0502020204030204" pitchFamily="34" charset="0"/>
                <a:cs typeface="Calibri" panose="020F0502020204030204" pitchFamily="34" charset="0"/>
              </a:rPr>
              <a:t>y</a:t>
            </a:r>
            <a:r>
              <a:rPr lang="en-US" sz="2400" i="1" baseline="-25000" dirty="0" err="1">
                <a:latin typeface="Calibri" panose="020F0502020204030204" pitchFamily="34" charset="0"/>
                <a:cs typeface="Calibri" panose="020F0502020204030204" pitchFamily="34" charset="0"/>
              </a:rPr>
              <a:t>t</a:t>
            </a:r>
            <a:r>
              <a:rPr lang="en-US" sz="2400" dirty="0">
                <a:latin typeface="Calibri" panose="020F0502020204030204" pitchFamily="34" charset="0"/>
                <a:cs typeface="Calibri" panose="020F0502020204030204" pitchFamily="34" charset="0"/>
              </a:rPr>
              <a:t>, are the result of the sampling process</a:t>
            </a:r>
          </a:p>
          <a:p>
            <a:r>
              <a:rPr lang="en-US" sz="2400" dirty="0">
                <a:latin typeface="Calibri" panose="020F0502020204030204" pitchFamily="34" charset="0"/>
                <a:cs typeface="Calibri" panose="020F0502020204030204" pitchFamily="34" charset="0"/>
              </a:rPr>
              <a:t>Binomial distribution: infected individuals are reported with a probability </a:t>
            </a:r>
            <a:r>
              <a:rPr lang="en-US" sz="2400" i="1" dirty="0">
                <a:latin typeface="Calibri" panose="020F0502020204030204" pitchFamily="34" charset="0"/>
                <a:cs typeface="Calibri" panose="020F0502020204030204" pitchFamily="34" charset="0"/>
              </a:rPr>
              <a:t>p</a:t>
            </a:r>
          </a:p>
          <a:p>
            <a:pPr marL="0" indent="0" algn="ctr">
              <a:buNone/>
            </a:pPr>
            <a:r>
              <a:rPr lang="en-US" sz="2400" i="1" dirty="0" err="1">
                <a:latin typeface="Calibri" panose="020F0502020204030204" pitchFamily="34" charset="0"/>
                <a:ea typeface="Cambria Math" panose="02040503050406030204" pitchFamily="18" charset="0"/>
                <a:cs typeface="Calibri" panose="020F0502020204030204" pitchFamily="34" charset="0"/>
              </a:rPr>
              <a:t>y</a:t>
            </a:r>
            <a:r>
              <a:rPr lang="en-US" sz="2400" i="1" baseline="-25000" dirty="0" err="1">
                <a:latin typeface="Calibri" panose="020F0502020204030204" pitchFamily="34" charset="0"/>
                <a:ea typeface="Cambria Math" panose="02040503050406030204" pitchFamily="18" charset="0"/>
                <a:cs typeface="Calibri" panose="020F0502020204030204" pitchFamily="34" charset="0"/>
              </a:rPr>
              <a:t>t</a:t>
            </a:r>
            <a:r>
              <a:rPr lang="en-US" sz="2400" i="1" dirty="0">
                <a:latin typeface="Calibri" panose="020F0502020204030204" pitchFamily="34" charset="0"/>
                <a:ea typeface="Cambria Math" panose="02040503050406030204" pitchFamily="18" charset="0"/>
                <a:cs typeface="Calibri" panose="020F0502020204030204" pitchFamily="34" charset="0"/>
              </a:rPr>
              <a:t> </a:t>
            </a:r>
            <a:r>
              <a:rPr lang="en-US" sz="2400" dirty="0">
                <a:latin typeface="Calibri" panose="020F0502020204030204" pitchFamily="34" charset="0"/>
                <a:ea typeface="Cambria Math" panose="02040503050406030204" pitchFamily="18" charset="0"/>
                <a:cs typeface="Calibri" panose="020F0502020204030204" pitchFamily="34" charset="0"/>
              </a:rPr>
              <a:t>⁓ Binomial(</a:t>
            </a:r>
            <a:r>
              <a:rPr lang="en-US" sz="2400" i="1" dirty="0" err="1">
                <a:latin typeface="Calibri" panose="020F0502020204030204" pitchFamily="34" charset="0"/>
                <a:ea typeface="Cambria Math" panose="02040503050406030204" pitchFamily="18" charset="0"/>
                <a:cs typeface="Calibri" panose="020F0502020204030204" pitchFamily="34" charset="0"/>
              </a:rPr>
              <a:t>Y</a:t>
            </a:r>
            <a:r>
              <a:rPr lang="en-US" sz="2400" i="1" baseline="-25000" dirty="0" err="1">
                <a:latin typeface="Calibri" panose="020F0502020204030204" pitchFamily="34" charset="0"/>
                <a:ea typeface="Cambria Math" panose="02040503050406030204" pitchFamily="18" charset="0"/>
                <a:cs typeface="Calibri" panose="020F0502020204030204" pitchFamily="34" charset="0"/>
              </a:rPr>
              <a:t>t</a:t>
            </a:r>
            <a:r>
              <a:rPr lang="en-US" sz="2400" i="1" dirty="0">
                <a:latin typeface="Calibri" panose="020F0502020204030204" pitchFamily="34" charset="0"/>
                <a:ea typeface="Cambria Math" panose="02040503050406030204" pitchFamily="18" charset="0"/>
                <a:cs typeface="Calibri" panose="020F0502020204030204" pitchFamily="34" charset="0"/>
              </a:rPr>
              <a:t>, p</a:t>
            </a:r>
            <a:r>
              <a:rPr lang="en-US" sz="2400" dirty="0">
                <a:latin typeface="Calibri" panose="020F0502020204030204" pitchFamily="34" charset="0"/>
                <a:ea typeface="Cambria Math" panose="02040503050406030204" pitchFamily="18" charset="0"/>
                <a:cs typeface="Calibri" panose="020F0502020204030204" pitchFamily="34" charset="0"/>
              </a:rPr>
              <a:t>),</a:t>
            </a:r>
          </a:p>
          <a:p>
            <a:pPr marL="0" indent="0">
              <a:buNone/>
            </a:pPr>
            <a:r>
              <a:rPr lang="en-US" sz="2400" dirty="0">
                <a:latin typeface="Calibri" panose="020F0502020204030204" pitchFamily="34" charset="0"/>
                <a:cs typeface="Calibri" panose="020F0502020204030204" pitchFamily="34" charset="0"/>
              </a:rPr>
              <a:t>where </a:t>
            </a:r>
            <a:r>
              <a:rPr lang="en-US" sz="2400" i="1" dirty="0" err="1">
                <a:latin typeface="Calibri" panose="020F0502020204030204" pitchFamily="34" charset="0"/>
                <a:cs typeface="Calibri" panose="020F0502020204030204" pitchFamily="34" charset="0"/>
              </a:rPr>
              <a:t>Y</a:t>
            </a:r>
            <a:r>
              <a:rPr lang="en-US" sz="2400" i="1" baseline="-25000" dirty="0" err="1">
                <a:latin typeface="Calibri" panose="020F0502020204030204" pitchFamily="34" charset="0"/>
                <a:cs typeface="Calibri" panose="020F0502020204030204" pitchFamily="34" charset="0"/>
              </a:rPr>
              <a:t>t</a:t>
            </a:r>
            <a:r>
              <a:rPr lang="en-US" sz="2400" dirty="0">
                <a:latin typeface="Calibri" panose="020F0502020204030204" pitchFamily="34" charset="0"/>
                <a:cs typeface="Calibri" panose="020F0502020204030204" pitchFamily="34" charset="0"/>
              </a:rPr>
              <a:t> is the number of infected people at time </a:t>
            </a:r>
            <a:r>
              <a:rPr lang="en-US" sz="2400" i="1" dirty="0">
                <a:latin typeface="Calibri" panose="020F0502020204030204" pitchFamily="34" charset="0"/>
                <a:cs typeface="Calibri" panose="020F0502020204030204" pitchFamily="34" charset="0"/>
              </a:rPr>
              <a:t>t</a:t>
            </a:r>
            <a:r>
              <a:rPr lang="en-US" sz="2400" dirty="0">
                <a:latin typeface="Calibri" panose="020F0502020204030204" pitchFamily="34" charset="0"/>
                <a:cs typeface="Calibri" panose="020F0502020204030204" pitchFamily="34" charset="0"/>
              </a:rPr>
              <a:t> predicted by the process model</a:t>
            </a:r>
          </a:p>
          <a:p>
            <a:r>
              <a:rPr lang="en-US" sz="2400" dirty="0">
                <a:latin typeface="Calibri" panose="020F0502020204030204" pitchFamily="34" charset="0"/>
                <a:cs typeface="Calibri" panose="020F0502020204030204" pitchFamily="34" charset="0"/>
              </a:rPr>
              <a:t>Poisson distribution: the number of infected individuals is a Poisson random variables with a mean predicted by the process model</a:t>
            </a:r>
          </a:p>
          <a:p>
            <a:pPr marL="0" indent="0" algn="ctr">
              <a:buNone/>
            </a:pPr>
            <a:r>
              <a:rPr lang="en-US" sz="2400" i="1" dirty="0" err="1">
                <a:latin typeface="Calibri" panose="020F0502020204030204" pitchFamily="34" charset="0"/>
                <a:ea typeface="Cambria Math" panose="02040503050406030204" pitchFamily="18" charset="0"/>
                <a:cs typeface="Calibri" panose="020F0502020204030204" pitchFamily="34" charset="0"/>
              </a:rPr>
              <a:t>y</a:t>
            </a:r>
            <a:r>
              <a:rPr lang="en-US" sz="2400" i="1" baseline="-25000" dirty="0" err="1">
                <a:latin typeface="Calibri" panose="020F0502020204030204" pitchFamily="34" charset="0"/>
                <a:ea typeface="Cambria Math" panose="02040503050406030204" pitchFamily="18" charset="0"/>
                <a:cs typeface="Calibri" panose="020F0502020204030204" pitchFamily="34" charset="0"/>
              </a:rPr>
              <a:t>t</a:t>
            </a:r>
            <a:r>
              <a:rPr lang="en-US" sz="2400" i="1" dirty="0">
                <a:latin typeface="Calibri" panose="020F0502020204030204" pitchFamily="34" charset="0"/>
                <a:ea typeface="Cambria Math" panose="02040503050406030204" pitchFamily="18" charset="0"/>
                <a:cs typeface="Calibri" panose="020F0502020204030204" pitchFamily="34" charset="0"/>
              </a:rPr>
              <a:t> </a:t>
            </a:r>
            <a:r>
              <a:rPr lang="en-US" sz="2400" dirty="0">
                <a:latin typeface="Calibri" panose="020F0502020204030204" pitchFamily="34" charset="0"/>
                <a:ea typeface="Cambria Math" panose="02040503050406030204" pitchFamily="18" charset="0"/>
                <a:cs typeface="Calibri" panose="020F0502020204030204" pitchFamily="34" charset="0"/>
              </a:rPr>
              <a:t>⁓ Poisson(</a:t>
            </a:r>
            <a:r>
              <a:rPr lang="en-US" sz="2400" i="1" dirty="0" err="1">
                <a:latin typeface="Calibri" panose="020F0502020204030204" pitchFamily="34" charset="0"/>
                <a:ea typeface="Cambria Math" panose="02040503050406030204" pitchFamily="18" charset="0"/>
                <a:cs typeface="Calibri" panose="020F0502020204030204" pitchFamily="34" charset="0"/>
              </a:rPr>
              <a:t>Y</a:t>
            </a:r>
            <a:r>
              <a:rPr lang="en-US" sz="2400" i="1" baseline="-25000" dirty="0" err="1">
                <a:latin typeface="Calibri" panose="020F0502020204030204" pitchFamily="34" charset="0"/>
                <a:ea typeface="Cambria Math" panose="02040503050406030204" pitchFamily="18" charset="0"/>
                <a:cs typeface="Calibri" panose="020F0502020204030204" pitchFamily="34" charset="0"/>
              </a:rPr>
              <a:t>t</a:t>
            </a:r>
            <a:r>
              <a:rPr lang="en-US" sz="2400" dirty="0">
                <a:latin typeface="Calibri" panose="020F0502020204030204" pitchFamily="34" charset="0"/>
                <a:ea typeface="Cambria Math" panose="02040503050406030204" pitchFamily="18" charset="0"/>
                <a:cs typeface="Calibri" panose="020F0502020204030204" pitchFamily="34" charset="0"/>
              </a:rPr>
              <a:t>).</a:t>
            </a:r>
          </a:p>
          <a:p>
            <a:endParaRPr lang="en-US" sz="2200" dirty="0"/>
          </a:p>
        </p:txBody>
      </p:sp>
    </p:spTree>
    <p:extLst>
      <p:ext uri="{BB962C8B-B14F-4D97-AF65-F5344CB8AC3E}">
        <p14:creationId xmlns:p14="http://schemas.microsoft.com/office/powerpoint/2010/main" val="812063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167937"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rgbClr val="F4950A"/>
                </a:solidFill>
                <a:latin typeface="Yanone Kaffeesatz"/>
              </a:rPr>
              <a:t>Parameter estimation</a:t>
            </a:r>
            <a:endParaRPr lang="en-US" dirty="0">
              <a:solidFill>
                <a:srgbClr val="F4950A"/>
              </a:solidFill>
              <a:latin typeface="Yanone Kaffeesatz"/>
            </a:endParaRPr>
          </a:p>
        </p:txBody>
      </p:sp>
      <p:sp>
        <p:nvSpPr>
          <p:cNvPr id="16" name="Content Placeholder 3">
            <a:extLst>
              <a:ext uri="{FF2B5EF4-FFF2-40B4-BE49-F238E27FC236}">
                <a16:creationId xmlns:a16="http://schemas.microsoft.com/office/drawing/2014/main" id="{BA925316-D5C5-45F8-A2DC-01793F11180F}"/>
              </a:ext>
            </a:extLst>
          </p:cNvPr>
          <p:cNvSpPr txBox="1">
            <a:spLocks/>
          </p:cNvSpPr>
          <p:nvPr/>
        </p:nvSpPr>
        <p:spPr>
          <a:xfrm>
            <a:off x="5631542" y="1760047"/>
            <a:ext cx="6342743" cy="3841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Inverse problem</a:t>
            </a:r>
          </a:p>
          <a:p>
            <a:r>
              <a:rPr lang="en-US" sz="2400" dirty="0">
                <a:latin typeface="Calibri" panose="020F0502020204030204" pitchFamily="34" charset="0"/>
                <a:cs typeface="Calibri" panose="020F0502020204030204" pitchFamily="34" charset="0"/>
              </a:rPr>
              <a:t>Find model parameters that make the data most likely</a:t>
            </a:r>
          </a:p>
          <a:p>
            <a:r>
              <a:rPr lang="en-US" sz="2400" dirty="0">
                <a:latin typeface="Calibri" panose="020F0502020204030204" pitchFamily="34" charset="0"/>
                <a:cs typeface="Calibri" panose="020F0502020204030204" pitchFamily="34" charset="0"/>
              </a:rPr>
              <a:t>Quantify the discrepancy between model prediction and data</a:t>
            </a:r>
          </a:p>
          <a:p>
            <a:r>
              <a:rPr lang="en-US" sz="2400" dirty="0">
                <a:latin typeface="Calibri" panose="020F0502020204030204" pitchFamily="34" charset="0"/>
                <a:cs typeface="Calibri" panose="020F0502020204030204" pitchFamily="34" charset="0"/>
              </a:rPr>
              <a:t>Least square or likelihood-based methods</a:t>
            </a:r>
            <a:endParaRPr lang="en-US" sz="2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CFC53F3-67D4-420C-B621-52E33B7927FE}"/>
              </a:ext>
            </a:extLst>
          </p:cNvPr>
          <p:cNvPicPr>
            <a:picLocks noChangeAspect="1"/>
          </p:cNvPicPr>
          <p:nvPr/>
        </p:nvPicPr>
        <p:blipFill>
          <a:blip r:embed="rId3"/>
          <a:stretch>
            <a:fillRect/>
          </a:stretch>
        </p:blipFill>
        <p:spPr>
          <a:xfrm>
            <a:off x="974130" y="1597332"/>
            <a:ext cx="4120700" cy="4672840"/>
          </a:xfrm>
          <a:prstGeom prst="rect">
            <a:avLst/>
          </a:prstGeom>
        </p:spPr>
      </p:pic>
    </p:spTree>
    <p:extLst>
      <p:ext uri="{BB962C8B-B14F-4D97-AF65-F5344CB8AC3E}">
        <p14:creationId xmlns:p14="http://schemas.microsoft.com/office/powerpoint/2010/main" val="12624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167937"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rgbClr val="F4950A"/>
                </a:solidFill>
                <a:latin typeface="Yanone Kaffeesatz"/>
              </a:rPr>
              <a:t>Likelihood-based inference</a:t>
            </a:r>
            <a:endParaRPr lang="en-US" dirty="0">
              <a:solidFill>
                <a:srgbClr val="F4950A"/>
              </a:solidFill>
              <a:latin typeface="Yanone Kaffeesatz"/>
            </a:endParaRPr>
          </a:p>
        </p:txBody>
      </p:sp>
      <p:sp>
        <p:nvSpPr>
          <p:cNvPr id="16" name="Content Placeholder 3">
            <a:extLst>
              <a:ext uri="{FF2B5EF4-FFF2-40B4-BE49-F238E27FC236}">
                <a16:creationId xmlns:a16="http://schemas.microsoft.com/office/drawing/2014/main" id="{BA925316-D5C5-45F8-A2DC-01793F11180F}"/>
              </a:ext>
            </a:extLst>
          </p:cNvPr>
          <p:cNvSpPr txBox="1">
            <a:spLocks/>
          </p:cNvSpPr>
          <p:nvPr/>
        </p:nvSpPr>
        <p:spPr>
          <a:xfrm>
            <a:off x="1115568" y="2133601"/>
            <a:ext cx="10168128" cy="2425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latin typeface="Calibri" panose="020F0502020204030204" pitchFamily="34" charset="0"/>
                <a:cs typeface="Calibri" panose="020F0502020204030204" pitchFamily="34" charset="0"/>
              </a:rPr>
              <a:t>Likelihood = the probability of seeing the data given a particular model</a:t>
            </a:r>
            <a:endParaRPr lang="en-US" sz="2400" dirty="0">
              <a:latin typeface="Calibri" panose="020F0502020204030204" pitchFamily="34" charset="0"/>
              <a:cs typeface="Calibri" panose="020F0502020204030204" pitchFamily="34" charset="0"/>
            </a:endParaRPr>
          </a:p>
          <a:p>
            <a:r>
              <a:rPr lang="en-US" altLang="ko-KR" sz="2400" dirty="0">
                <a:latin typeface="Calibri" panose="020F0502020204030204" pitchFamily="34" charset="0"/>
                <a:cs typeface="Calibri" panose="020F0502020204030204" pitchFamily="34" charset="0"/>
              </a:rPr>
              <a:t>The basis for modern frequentist , Bayesian, and information-theoretic inference</a:t>
            </a:r>
            <a:endParaRPr lang="en-US" sz="2400" dirty="0">
              <a:latin typeface="Calibri" panose="020F0502020204030204" pitchFamily="34" charset="0"/>
              <a:cs typeface="Calibri" panose="020F0502020204030204" pitchFamily="34" charset="0"/>
            </a:endParaRPr>
          </a:p>
          <a:p>
            <a:r>
              <a:rPr lang="en-US" altLang="ko-KR" sz="2400" dirty="0">
                <a:latin typeface="Calibri" panose="020F0502020204030204" pitchFamily="34" charset="0"/>
                <a:cs typeface="Calibri" panose="020F0502020204030204" pitchFamily="34" charset="0"/>
              </a:rPr>
              <a:t>Method of maximum likelihood introduced by Fisher (1922)</a:t>
            </a:r>
          </a:p>
          <a:p>
            <a:r>
              <a:rPr lang="en-US" altLang="ko-KR" sz="2400" dirty="0">
                <a:latin typeface="Calibri" panose="020F0502020204030204" pitchFamily="34" charset="0"/>
                <a:cs typeface="Calibri" panose="020F0502020204030204" pitchFamily="34" charset="0"/>
              </a:rPr>
              <a:t>We want the </a:t>
            </a:r>
            <a:r>
              <a:rPr lang="en-US" altLang="ko-KR" sz="2400" b="1" dirty="0">
                <a:latin typeface="Calibri" panose="020F0502020204030204" pitchFamily="34" charset="0"/>
                <a:cs typeface="Calibri" panose="020F0502020204030204" pitchFamily="34" charset="0"/>
              </a:rPr>
              <a:t>maximum likelihood estimates</a:t>
            </a:r>
            <a:r>
              <a:rPr lang="en-US" altLang="ko-KR" sz="2400" dirty="0">
                <a:latin typeface="Calibri" panose="020F0502020204030204" pitchFamily="34" charset="0"/>
                <a:cs typeface="Calibri" panose="020F0502020204030204" pitchFamily="34" charset="0"/>
              </a:rPr>
              <a:t> of the parameters</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706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0D1-2864-1245-88D5-573028C9B2F6}"/>
              </a:ext>
            </a:extLst>
          </p:cNvPr>
          <p:cNvSpPr>
            <a:spLocks noGrp="1"/>
          </p:cNvSpPr>
          <p:nvPr>
            <p:ph type="title" idx="4294967295"/>
          </p:nvPr>
        </p:nvSpPr>
        <p:spPr>
          <a:xfrm>
            <a:off x="13447" y="149600"/>
            <a:ext cx="6096001" cy="1179513"/>
          </a:xfrm>
        </p:spPr>
        <p:txBody>
          <a:bodyPr>
            <a:normAutofit/>
          </a:bodyPr>
          <a:lstStyle/>
          <a:p>
            <a:r>
              <a:rPr lang="en-US" b="0" i="0" dirty="0">
                <a:solidFill>
                  <a:srgbClr val="F4A628"/>
                </a:solidFill>
                <a:effectLst/>
                <a:latin typeface="Yanone Kaffeesatz"/>
              </a:rPr>
              <a:t>The Deadliest animal in the world</a:t>
            </a:r>
            <a:r>
              <a:rPr lang="en-US" dirty="0">
                <a:solidFill>
                  <a:srgbClr val="FFC000"/>
                </a:solidFill>
                <a:latin typeface="Yanone Kaffeesatz"/>
              </a:rPr>
              <a:t> </a:t>
            </a:r>
          </a:p>
        </p:txBody>
      </p:sp>
      <p:sp>
        <p:nvSpPr>
          <p:cNvPr id="13" name="TextBox 12">
            <a:extLst>
              <a:ext uri="{FF2B5EF4-FFF2-40B4-BE49-F238E27FC236}">
                <a16:creationId xmlns:a16="http://schemas.microsoft.com/office/drawing/2014/main" id="{3B9DFEF8-562A-455D-97CF-E84118BE2C47}"/>
              </a:ext>
            </a:extLst>
          </p:cNvPr>
          <p:cNvSpPr txBox="1"/>
          <p:nvPr/>
        </p:nvSpPr>
        <p:spPr>
          <a:xfrm>
            <a:off x="2590942" y="6452211"/>
            <a:ext cx="1815353" cy="338554"/>
          </a:xfrm>
          <a:prstGeom prst="rect">
            <a:avLst/>
          </a:prstGeom>
          <a:noFill/>
        </p:spPr>
        <p:txBody>
          <a:bodyPr wrap="square">
            <a:spAutoFit/>
          </a:bodyPr>
          <a:lstStyle/>
          <a:p>
            <a:r>
              <a:rPr lang="en-US" sz="1600" b="0" i="0" dirty="0">
                <a:effectLst/>
                <a:latin typeface="BlinkMacSystemFont"/>
              </a:rPr>
              <a:t>Gates </a:t>
            </a:r>
            <a:r>
              <a:rPr lang="en-US" sz="1600" b="0" i="0" dirty="0">
                <a:effectLst/>
              </a:rPr>
              <a:t>Notes</a:t>
            </a:r>
            <a:r>
              <a:rPr lang="en-US" sz="1600" b="0" i="0" dirty="0">
                <a:effectLst/>
                <a:latin typeface="BlinkMacSystemFont"/>
              </a:rPr>
              <a:t> (2014)</a:t>
            </a:r>
            <a:endParaRPr lang="en-US" sz="1600" dirty="0"/>
          </a:p>
        </p:txBody>
      </p:sp>
      <p:pic>
        <p:nvPicPr>
          <p:cNvPr id="4" name="Picture 3" descr="A picture containing application&#10;&#10;Description automatically generated">
            <a:extLst>
              <a:ext uri="{FF2B5EF4-FFF2-40B4-BE49-F238E27FC236}">
                <a16:creationId xmlns:a16="http://schemas.microsoft.com/office/drawing/2014/main" id="{7A47336F-11F8-4A26-9FFA-70AFE47EFB91}"/>
              </a:ext>
            </a:extLst>
          </p:cNvPr>
          <p:cNvPicPr>
            <a:picLocks noChangeAspect="1"/>
          </p:cNvPicPr>
          <p:nvPr/>
        </p:nvPicPr>
        <p:blipFill>
          <a:blip r:embed="rId3"/>
          <a:stretch>
            <a:fillRect/>
          </a:stretch>
        </p:blipFill>
        <p:spPr>
          <a:xfrm>
            <a:off x="960532" y="1318409"/>
            <a:ext cx="3420000" cy="5130000"/>
          </a:xfrm>
          <a:prstGeom prst="rect">
            <a:avLst/>
          </a:prstGeom>
        </p:spPr>
      </p:pic>
      <p:sp>
        <p:nvSpPr>
          <p:cNvPr id="11" name="Title 1">
            <a:extLst>
              <a:ext uri="{FF2B5EF4-FFF2-40B4-BE49-F238E27FC236}">
                <a16:creationId xmlns:a16="http://schemas.microsoft.com/office/drawing/2014/main" id="{00252315-F61E-446B-A8A6-BF5D82FF506C}"/>
              </a:ext>
            </a:extLst>
          </p:cNvPr>
          <p:cNvSpPr txBox="1">
            <a:spLocks/>
          </p:cNvSpPr>
          <p:nvPr/>
        </p:nvSpPr>
        <p:spPr>
          <a:xfrm>
            <a:off x="6109448" y="129430"/>
            <a:ext cx="6096001"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4A628"/>
                </a:solidFill>
                <a:latin typeface="Yanone Kaffeesatz"/>
              </a:rPr>
              <a:t>Re(emerging) infectious diseases</a:t>
            </a:r>
            <a:endParaRPr lang="en-US" dirty="0">
              <a:solidFill>
                <a:srgbClr val="FFC000"/>
              </a:solidFill>
              <a:latin typeface="Yanone Kaffeesatz"/>
            </a:endParaRPr>
          </a:p>
        </p:txBody>
      </p:sp>
      <p:pic>
        <p:nvPicPr>
          <p:cNvPr id="12" name="Picture 11" descr="Diagram&#10;&#10;Description automatically generated">
            <a:extLst>
              <a:ext uri="{FF2B5EF4-FFF2-40B4-BE49-F238E27FC236}">
                <a16:creationId xmlns:a16="http://schemas.microsoft.com/office/drawing/2014/main" id="{2B52C421-26C2-4622-A4B2-A4D1D3284485}"/>
              </a:ext>
            </a:extLst>
          </p:cNvPr>
          <p:cNvPicPr>
            <a:picLocks noChangeAspect="1"/>
          </p:cNvPicPr>
          <p:nvPr/>
        </p:nvPicPr>
        <p:blipFill>
          <a:blip r:embed="rId4"/>
          <a:stretch>
            <a:fillRect/>
          </a:stretch>
        </p:blipFill>
        <p:spPr>
          <a:xfrm>
            <a:off x="6611616" y="1303853"/>
            <a:ext cx="4896000" cy="5125481"/>
          </a:xfrm>
          <a:prstGeom prst="rect">
            <a:avLst/>
          </a:prstGeom>
        </p:spPr>
      </p:pic>
      <p:sp>
        <p:nvSpPr>
          <p:cNvPr id="14" name="TextBox 13">
            <a:extLst>
              <a:ext uri="{FF2B5EF4-FFF2-40B4-BE49-F238E27FC236}">
                <a16:creationId xmlns:a16="http://schemas.microsoft.com/office/drawing/2014/main" id="{2A659D9C-9CC2-472F-B7DA-E9B4B7C735DB}"/>
              </a:ext>
            </a:extLst>
          </p:cNvPr>
          <p:cNvSpPr txBox="1"/>
          <p:nvPr/>
        </p:nvSpPr>
        <p:spPr>
          <a:xfrm>
            <a:off x="7404847" y="6519446"/>
            <a:ext cx="4787153" cy="338554"/>
          </a:xfrm>
          <a:prstGeom prst="rect">
            <a:avLst/>
          </a:prstGeom>
          <a:noFill/>
        </p:spPr>
        <p:txBody>
          <a:bodyPr wrap="square">
            <a:spAutoFit/>
          </a:bodyPr>
          <a:lstStyle/>
          <a:p>
            <a:r>
              <a:rPr lang="en-US" sz="1600" b="0" i="0" dirty="0">
                <a:effectLst/>
                <a:latin typeface="BlinkMacSystemFont"/>
              </a:rPr>
              <a:t>Paules et al. (2017) Ann Intern Med. 2017;167:805-811</a:t>
            </a:r>
            <a:endParaRPr lang="en-US" sz="1600" dirty="0"/>
          </a:p>
        </p:txBody>
      </p:sp>
    </p:spTree>
    <p:extLst>
      <p:ext uri="{BB962C8B-B14F-4D97-AF65-F5344CB8AC3E}">
        <p14:creationId xmlns:p14="http://schemas.microsoft.com/office/powerpoint/2010/main" val="259918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167937"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4000" dirty="0">
                <a:solidFill>
                  <a:srgbClr val="F4950A"/>
                </a:solidFill>
                <a:latin typeface="Yanone Kaffeesatz"/>
              </a:rPr>
              <a:t>Likelihood for a binomial distribution</a:t>
            </a:r>
            <a:endParaRPr lang="en-US" sz="4000" dirty="0">
              <a:solidFill>
                <a:srgbClr val="F4950A"/>
              </a:solidFill>
              <a:latin typeface="Yanone Kaffeesatz"/>
            </a:endParaRPr>
          </a:p>
        </p:txBody>
      </p:sp>
      <p:sp>
        <p:nvSpPr>
          <p:cNvPr id="16" name="Content Placeholder 3">
            <a:extLst>
              <a:ext uri="{FF2B5EF4-FFF2-40B4-BE49-F238E27FC236}">
                <a16:creationId xmlns:a16="http://schemas.microsoft.com/office/drawing/2014/main" id="{BA925316-D5C5-45F8-A2DC-01793F11180F}"/>
              </a:ext>
            </a:extLst>
          </p:cNvPr>
          <p:cNvSpPr txBox="1">
            <a:spLocks/>
          </p:cNvSpPr>
          <p:nvPr/>
        </p:nvSpPr>
        <p:spPr>
          <a:xfrm>
            <a:off x="1013968" y="1485901"/>
            <a:ext cx="10168128" cy="495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latin typeface="Gill Sans MT" panose="020B0502020104020203" pitchFamily="34" charset="0"/>
              </a:rPr>
              <a:t>Probability of having </a:t>
            </a:r>
            <a:r>
              <a:rPr lang="en-US" altLang="ko-KR" sz="2400" i="1" dirty="0">
                <a:latin typeface="Gill Sans MT" panose="020B0502020104020203" pitchFamily="34" charset="0"/>
              </a:rPr>
              <a:t>k</a:t>
            </a:r>
            <a:r>
              <a:rPr lang="en-US" altLang="ko-KR" sz="2400" dirty="0">
                <a:latin typeface="Gill Sans MT" panose="020B0502020104020203" pitchFamily="34" charset="0"/>
              </a:rPr>
              <a:t> out of </a:t>
            </a:r>
            <a:r>
              <a:rPr lang="en-US" altLang="ko-KR" sz="2400" i="1" dirty="0">
                <a:latin typeface="Gill Sans MT" panose="020B0502020104020203" pitchFamily="34" charset="0"/>
              </a:rPr>
              <a:t>N</a:t>
            </a:r>
            <a:r>
              <a:rPr lang="en-US" altLang="ko-KR" sz="2400" dirty="0">
                <a:latin typeface="Gill Sans MT" panose="020B0502020104020203" pitchFamily="34" charset="0"/>
              </a:rPr>
              <a:t>:</a:t>
            </a:r>
            <a:endParaRPr lang="en-US" sz="2400" dirty="0">
              <a:latin typeface="Gill Sans MT" panose="020B0502020104020203" pitchFamily="34" charset="0"/>
            </a:endParaRPr>
          </a:p>
        </p:txBody>
      </p:sp>
      <p:pic>
        <p:nvPicPr>
          <p:cNvPr id="4" name="Picture 3">
            <a:extLst>
              <a:ext uri="{FF2B5EF4-FFF2-40B4-BE49-F238E27FC236}">
                <a16:creationId xmlns:a16="http://schemas.microsoft.com/office/drawing/2014/main" id="{0E92FA54-6D72-4A84-8350-DD64C9F5931A}"/>
              </a:ext>
            </a:extLst>
          </p:cNvPr>
          <p:cNvPicPr>
            <a:picLocks noChangeAspect="1"/>
          </p:cNvPicPr>
          <p:nvPr/>
        </p:nvPicPr>
        <p:blipFill>
          <a:blip r:embed="rId3"/>
          <a:stretch>
            <a:fillRect/>
          </a:stretch>
        </p:blipFill>
        <p:spPr>
          <a:xfrm>
            <a:off x="3933825" y="2000250"/>
            <a:ext cx="4324350" cy="800100"/>
          </a:xfrm>
          <a:prstGeom prst="rect">
            <a:avLst/>
          </a:prstGeom>
        </p:spPr>
      </p:pic>
      <p:sp>
        <p:nvSpPr>
          <p:cNvPr id="6" name="Content Placeholder 3">
            <a:extLst>
              <a:ext uri="{FF2B5EF4-FFF2-40B4-BE49-F238E27FC236}">
                <a16:creationId xmlns:a16="http://schemas.microsoft.com/office/drawing/2014/main" id="{9F23CACB-DD66-43E6-A0A5-32C062DD262B}"/>
              </a:ext>
            </a:extLst>
          </p:cNvPr>
          <p:cNvSpPr txBox="1">
            <a:spLocks/>
          </p:cNvSpPr>
          <p:nvPr/>
        </p:nvSpPr>
        <p:spPr>
          <a:xfrm>
            <a:off x="1013968" y="2832101"/>
            <a:ext cx="10168128" cy="901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latin typeface="Gill Sans MT" panose="020B0502020104020203" pitchFamily="34" charset="0"/>
              </a:rPr>
              <a:t>Suppose 3% of the population has been infected with COVID-19. What is the probability of </a:t>
            </a:r>
            <a:r>
              <a:rPr lang="en-US" altLang="ko-KR" sz="2400" i="1" dirty="0">
                <a:latin typeface="Gill Sans MT" panose="020B0502020104020203" pitchFamily="34" charset="0"/>
              </a:rPr>
              <a:t>k</a:t>
            </a:r>
            <a:r>
              <a:rPr lang="en-US" altLang="ko-KR" sz="2400" dirty="0">
                <a:latin typeface="Gill Sans MT" panose="020B0502020104020203" pitchFamily="34" charset="0"/>
              </a:rPr>
              <a:t> infected people in a sample of size </a:t>
            </a:r>
            <a:r>
              <a:rPr lang="en-US" altLang="ko-KR" sz="2400" i="1" dirty="0">
                <a:latin typeface="Gill Sans MT" panose="020B0502020104020203" pitchFamily="34" charset="0"/>
              </a:rPr>
              <a:t>n</a:t>
            </a:r>
            <a:r>
              <a:rPr lang="en-US" altLang="ko-KR" sz="2400" dirty="0">
                <a:latin typeface="Gill Sans MT" panose="020B0502020104020203" pitchFamily="34" charset="0"/>
              </a:rPr>
              <a:t> = 50</a:t>
            </a:r>
            <a:endParaRPr lang="en-US" sz="2400" i="1" dirty="0">
              <a:latin typeface="Gill Sans MT" panose="020B0502020104020203" pitchFamily="34" charset="0"/>
            </a:endParaRPr>
          </a:p>
        </p:txBody>
      </p:sp>
      <p:pic>
        <p:nvPicPr>
          <p:cNvPr id="7" name="Picture 6">
            <a:extLst>
              <a:ext uri="{FF2B5EF4-FFF2-40B4-BE49-F238E27FC236}">
                <a16:creationId xmlns:a16="http://schemas.microsoft.com/office/drawing/2014/main" id="{B5621CEE-7AA6-4F68-A8DF-1C738C1B41C0}"/>
              </a:ext>
            </a:extLst>
          </p:cNvPr>
          <p:cNvPicPr>
            <a:picLocks noChangeAspect="1"/>
          </p:cNvPicPr>
          <p:nvPr/>
        </p:nvPicPr>
        <p:blipFill>
          <a:blip r:embed="rId4"/>
          <a:stretch>
            <a:fillRect/>
          </a:stretch>
        </p:blipFill>
        <p:spPr>
          <a:xfrm>
            <a:off x="3404475" y="3651251"/>
            <a:ext cx="5364000" cy="3041890"/>
          </a:xfrm>
          <a:prstGeom prst="rect">
            <a:avLst/>
          </a:prstGeom>
        </p:spPr>
      </p:pic>
    </p:spTree>
    <p:extLst>
      <p:ext uri="{BB962C8B-B14F-4D97-AF65-F5344CB8AC3E}">
        <p14:creationId xmlns:p14="http://schemas.microsoft.com/office/powerpoint/2010/main" val="192405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167937"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4000" dirty="0">
                <a:solidFill>
                  <a:srgbClr val="F4950A"/>
                </a:solidFill>
                <a:latin typeface="Yanone Kaffeesatz"/>
              </a:rPr>
              <a:t>Likelihood for a binomial distribution</a:t>
            </a:r>
            <a:endParaRPr lang="en-US" sz="4000" dirty="0">
              <a:solidFill>
                <a:srgbClr val="F4950A"/>
              </a:solidFill>
              <a:latin typeface="Yanone Kaffeesatz"/>
            </a:endParaRPr>
          </a:p>
        </p:txBody>
      </p:sp>
      <p:sp>
        <p:nvSpPr>
          <p:cNvPr id="16" name="Content Placeholder 3">
            <a:extLst>
              <a:ext uri="{FF2B5EF4-FFF2-40B4-BE49-F238E27FC236}">
                <a16:creationId xmlns:a16="http://schemas.microsoft.com/office/drawing/2014/main" id="{BA925316-D5C5-45F8-A2DC-01793F11180F}"/>
              </a:ext>
            </a:extLst>
          </p:cNvPr>
          <p:cNvSpPr txBox="1">
            <a:spLocks/>
          </p:cNvSpPr>
          <p:nvPr/>
        </p:nvSpPr>
        <p:spPr>
          <a:xfrm>
            <a:off x="1013968" y="1485901"/>
            <a:ext cx="10168128" cy="495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Likelihood for </a:t>
            </a:r>
            <a:r>
              <a:rPr lang="en-US" altLang="ko-KR" sz="2400" i="1" dirty="0"/>
              <a:t>n</a:t>
            </a:r>
            <a:r>
              <a:rPr lang="en-US" altLang="ko-KR" sz="2400" dirty="0"/>
              <a:t> observations with </a:t>
            </a:r>
            <a:r>
              <a:rPr lang="en-US" altLang="ko-KR" sz="2400" i="1" dirty="0" err="1"/>
              <a:t>i</a:t>
            </a:r>
            <a:r>
              <a:rPr lang="en-US" altLang="ko-KR" sz="2400" dirty="0" err="1"/>
              <a:t>th</a:t>
            </a:r>
            <a:r>
              <a:rPr lang="en-US" altLang="ko-KR" sz="2400" dirty="0"/>
              <a:t> observation being </a:t>
            </a:r>
            <a:r>
              <a:rPr lang="en-US" altLang="ko-KR" sz="2400" i="1" dirty="0"/>
              <a:t>k</a:t>
            </a:r>
            <a:r>
              <a:rPr lang="en-US" altLang="ko-KR" sz="2400" baseline="-25000" dirty="0"/>
              <a:t>i</a:t>
            </a:r>
            <a:r>
              <a:rPr lang="en-US" altLang="ko-KR" sz="2400" dirty="0"/>
              <a:t>:</a:t>
            </a:r>
            <a:endParaRPr lang="en-US" sz="2400" dirty="0"/>
          </a:p>
        </p:txBody>
      </p:sp>
      <p:sp>
        <p:nvSpPr>
          <p:cNvPr id="6" name="Content Placeholder 3">
            <a:extLst>
              <a:ext uri="{FF2B5EF4-FFF2-40B4-BE49-F238E27FC236}">
                <a16:creationId xmlns:a16="http://schemas.microsoft.com/office/drawing/2014/main" id="{9F23CACB-DD66-43E6-A0A5-32C062DD262B}"/>
              </a:ext>
            </a:extLst>
          </p:cNvPr>
          <p:cNvSpPr txBox="1">
            <a:spLocks/>
          </p:cNvSpPr>
          <p:nvPr/>
        </p:nvSpPr>
        <p:spPr>
          <a:xfrm>
            <a:off x="1013968" y="2832101"/>
            <a:ext cx="10168128" cy="9016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Suppose </a:t>
            </a:r>
            <a:r>
              <a:rPr lang="en-US" altLang="ko-KR" sz="2400" i="1" dirty="0"/>
              <a:t>k </a:t>
            </a:r>
            <a:r>
              <a:rPr lang="en-US" altLang="ko-KR" sz="2400" dirty="0"/>
              <a:t>= 18 people were found to be infected in a sample of size </a:t>
            </a:r>
            <a:r>
              <a:rPr lang="en-US" altLang="ko-KR" sz="2400" i="1" dirty="0"/>
              <a:t>n</a:t>
            </a:r>
            <a:r>
              <a:rPr lang="en-US" altLang="ko-KR" sz="2400" dirty="0"/>
              <a:t> = 50. What is the likelihood of a model with a parameter </a:t>
            </a:r>
            <a:r>
              <a:rPr lang="en-US" altLang="ko-KR" sz="2400" i="1" dirty="0"/>
              <a:t>p</a:t>
            </a:r>
            <a:r>
              <a:rPr lang="en-US" altLang="ko-KR" sz="2400" dirty="0"/>
              <a:t>, population level of infection?</a:t>
            </a:r>
            <a:endParaRPr lang="en-US" sz="2400" i="1" dirty="0"/>
          </a:p>
        </p:txBody>
      </p:sp>
      <p:pic>
        <p:nvPicPr>
          <p:cNvPr id="5" name="Picture 4">
            <a:extLst>
              <a:ext uri="{FF2B5EF4-FFF2-40B4-BE49-F238E27FC236}">
                <a16:creationId xmlns:a16="http://schemas.microsoft.com/office/drawing/2014/main" id="{E1E58BE0-F6E9-4F85-80FC-6F33B7E68E0D}"/>
              </a:ext>
            </a:extLst>
          </p:cNvPr>
          <p:cNvPicPr>
            <a:picLocks noChangeAspect="1"/>
          </p:cNvPicPr>
          <p:nvPr/>
        </p:nvPicPr>
        <p:blipFill>
          <a:blip r:embed="rId3"/>
          <a:stretch>
            <a:fillRect/>
          </a:stretch>
        </p:blipFill>
        <p:spPr>
          <a:xfrm>
            <a:off x="4167187" y="1970087"/>
            <a:ext cx="3857625" cy="885825"/>
          </a:xfrm>
          <a:prstGeom prst="rect">
            <a:avLst/>
          </a:prstGeom>
        </p:spPr>
      </p:pic>
      <p:pic>
        <p:nvPicPr>
          <p:cNvPr id="9" name="Picture 8">
            <a:extLst>
              <a:ext uri="{FF2B5EF4-FFF2-40B4-BE49-F238E27FC236}">
                <a16:creationId xmlns:a16="http://schemas.microsoft.com/office/drawing/2014/main" id="{A3D8F8F6-8294-4458-B8F8-821C00ED0674}"/>
              </a:ext>
            </a:extLst>
          </p:cNvPr>
          <p:cNvPicPr>
            <a:picLocks noChangeAspect="1"/>
          </p:cNvPicPr>
          <p:nvPr/>
        </p:nvPicPr>
        <p:blipFill>
          <a:blip r:embed="rId4"/>
          <a:stretch>
            <a:fillRect/>
          </a:stretch>
        </p:blipFill>
        <p:spPr>
          <a:xfrm>
            <a:off x="3451225" y="3644908"/>
            <a:ext cx="5292000" cy="3003335"/>
          </a:xfrm>
          <a:prstGeom prst="rect">
            <a:avLst/>
          </a:prstGeom>
        </p:spPr>
      </p:pic>
    </p:spTree>
    <p:extLst>
      <p:ext uri="{BB962C8B-B14F-4D97-AF65-F5344CB8AC3E}">
        <p14:creationId xmlns:p14="http://schemas.microsoft.com/office/powerpoint/2010/main" val="4100429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167937"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4000" dirty="0">
                <a:solidFill>
                  <a:srgbClr val="F4950A"/>
                </a:solidFill>
                <a:latin typeface="Yanone Kaffeesatz"/>
              </a:rPr>
              <a:t>Confidence interval</a:t>
            </a:r>
            <a:endParaRPr lang="en-US" sz="4000" dirty="0">
              <a:solidFill>
                <a:srgbClr val="F4950A"/>
              </a:solidFill>
              <a:latin typeface="Yanone Kaffeesatz"/>
            </a:endParaRPr>
          </a:p>
        </p:txBody>
      </p:sp>
      <mc:AlternateContent xmlns:mc="http://schemas.openxmlformats.org/markup-compatibility/2006" xmlns:a14="http://schemas.microsoft.com/office/drawing/2010/main">
        <mc:Choice Requires="a14">
          <p:sp>
            <p:nvSpPr>
              <p:cNvPr id="16" name="Content Placeholder 3">
                <a:extLst>
                  <a:ext uri="{FF2B5EF4-FFF2-40B4-BE49-F238E27FC236}">
                    <a16:creationId xmlns:a16="http://schemas.microsoft.com/office/drawing/2014/main" id="{BA925316-D5C5-45F8-A2DC-01793F11180F}"/>
                  </a:ext>
                </a:extLst>
              </p:cNvPr>
              <p:cNvSpPr txBox="1">
                <a:spLocks/>
              </p:cNvSpPr>
              <p:nvPr/>
            </p:nvSpPr>
            <p:spPr>
              <a:xfrm>
                <a:off x="1013968" y="1485901"/>
                <a:ext cx="10168128" cy="2051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latin typeface="Gill Sans MT" panose="020B0502020104020203" pitchFamily="34" charset="0"/>
                  </a:rPr>
                  <a:t>Likelihood-based inference provides a solution for the confidence interval (Wilks, 1938)</a:t>
                </a:r>
              </a:p>
              <a:p>
                <a:r>
                  <a:rPr lang="en-US" altLang="ko-KR" sz="2400" dirty="0">
                    <a:latin typeface="Gill Sans MT" panose="020B0502020104020203" pitchFamily="34" charset="0"/>
                  </a:rPr>
                  <a:t>95% confidence interval for </a:t>
                </a:r>
                <a14:m>
                  <m:oMath xmlns:m="http://schemas.openxmlformats.org/officeDocument/2006/math">
                    <m:acc>
                      <m:accPr>
                        <m:chr m:val="̂"/>
                        <m:ctrlPr>
                          <a:rPr lang="en-US" altLang="ko-KR" sz="2400" i="1" smtClean="0">
                            <a:latin typeface="Cambria Math" panose="02040503050406030204" pitchFamily="18" charset="0"/>
                          </a:rPr>
                        </m:ctrlPr>
                      </m:accPr>
                      <m:e>
                        <m:r>
                          <a:rPr lang="ko-KR" altLang="en-US" sz="2400" i="1" smtClean="0">
                            <a:latin typeface="Cambria Math" panose="02040503050406030204" pitchFamily="18" charset="0"/>
                          </a:rPr>
                          <m:t>𝜃</m:t>
                        </m:r>
                      </m:e>
                    </m:acc>
                  </m:oMath>
                </a14:m>
                <a:r>
                  <a:rPr lang="en-US" altLang="ko-KR" sz="2400" dirty="0">
                    <a:latin typeface="Gill Sans MT" panose="020B0502020104020203" pitchFamily="34" charset="0"/>
                  </a:rPr>
                  <a:t> consists of all the values </a:t>
                </a:r>
                <a14:m>
                  <m:oMath xmlns:m="http://schemas.openxmlformats.org/officeDocument/2006/math">
                    <m:sSup>
                      <m:sSupPr>
                        <m:ctrlPr>
                          <a:rPr lang="en-US" altLang="ko-KR" sz="2400" i="1" smtClean="0">
                            <a:latin typeface="Cambria Math" panose="02040503050406030204" pitchFamily="18" charset="0"/>
                          </a:rPr>
                        </m:ctrlPr>
                      </m:sSupPr>
                      <m:e>
                        <m:r>
                          <a:rPr lang="ko-KR" altLang="en-US" sz="2400" i="1" smtClean="0">
                            <a:latin typeface="Cambria Math" panose="02040503050406030204" pitchFamily="18" charset="0"/>
                          </a:rPr>
                          <m:t>𝜃</m:t>
                        </m:r>
                      </m:e>
                      <m:sup>
                        <m:r>
                          <a:rPr lang="ko-KR" altLang="en-US" sz="2400" i="1">
                            <a:latin typeface="Cambria Math" panose="02040503050406030204" pitchFamily="18" charset="0"/>
                          </a:rPr>
                          <m:t>∗</m:t>
                        </m:r>
                      </m:sup>
                    </m:sSup>
                  </m:oMath>
                </a14:m>
                <a:r>
                  <a:rPr lang="en-US" altLang="ko-KR" sz="2400" dirty="0">
                    <a:latin typeface="Gill Sans MT" panose="020B0502020104020203" pitchFamily="34" charset="0"/>
                  </a:rPr>
                  <a:t> for which</a:t>
                </a:r>
              </a:p>
              <a:p>
                <a:endParaRPr lang="en-US" sz="2400" dirty="0">
                  <a:latin typeface="Gill Sans MT" panose="020B0502020104020203" pitchFamily="34" charset="0"/>
                </a:endParaRPr>
              </a:p>
            </p:txBody>
          </p:sp>
        </mc:Choice>
        <mc:Fallback xmlns="">
          <p:sp>
            <p:nvSpPr>
              <p:cNvPr id="16" name="Content Placeholder 3">
                <a:extLst>
                  <a:ext uri="{FF2B5EF4-FFF2-40B4-BE49-F238E27FC236}">
                    <a16:creationId xmlns:a16="http://schemas.microsoft.com/office/drawing/2014/main" id="{BA925316-D5C5-45F8-A2DC-01793F11180F}"/>
                  </a:ext>
                </a:extLst>
              </p:cNvPr>
              <p:cNvSpPr txBox="1">
                <a:spLocks noRot="1" noChangeAspect="1" noMove="1" noResize="1" noEditPoints="1" noAdjustHandles="1" noChangeArrowheads="1" noChangeShapeType="1" noTextEdit="1"/>
              </p:cNvSpPr>
              <p:nvPr/>
            </p:nvSpPr>
            <p:spPr>
              <a:xfrm>
                <a:off x="1013968" y="1485901"/>
                <a:ext cx="10168128" cy="2051049"/>
              </a:xfrm>
              <a:prstGeom prst="rect">
                <a:avLst/>
              </a:prstGeom>
              <a:blipFill>
                <a:blip r:embed="rId3"/>
                <a:stretch>
                  <a:fillRect l="-779" t="-41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42D5F18-041E-4C0E-B3C0-27FA1B248BEA}"/>
              </a:ext>
            </a:extLst>
          </p:cNvPr>
          <p:cNvPicPr>
            <a:picLocks noChangeAspect="1"/>
          </p:cNvPicPr>
          <p:nvPr/>
        </p:nvPicPr>
        <p:blipFill>
          <a:blip r:embed="rId4"/>
          <a:stretch>
            <a:fillRect/>
          </a:stretch>
        </p:blipFill>
        <p:spPr>
          <a:xfrm>
            <a:off x="4430712" y="2786062"/>
            <a:ext cx="3381375" cy="428625"/>
          </a:xfrm>
          <a:prstGeom prst="rect">
            <a:avLst/>
          </a:prstGeom>
        </p:spPr>
      </p:pic>
      <p:pic>
        <p:nvPicPr>
          <p:cNvPr id="8" name="Picture 7">
            <a:extLst>
              <a:ext uri="{FF2B5EF4-FFF2-40B4-BE49-F238E27FC236}">
                <a16:creationId xmlns:a16="http://schemas.microsoft.com/office/drawing/2014/main" id="{CCD82DDD-6E49-40EB-85E7-8B4E41FFA2C3}"/>
              </a:ext>
            </a:extLst>
          </p:cNvPr>
          <p:cNvPicPr>
            <a:picLocks noChangeAspect="1"/>
          </p:cNvPicPr>
          <p:nvPr/>
        </p:nvPicPr>
        <p:blipFill>
          <a:blip r:embed="rId5"/>
          <a:stretch>
            <a:fillRect/>
          </a:stretch>
        </p:blipFill>
        <p:spPr>
          <a:xfrm>
            <a:off x="3475399" y="3543298"/>
            <a:ext cx="5292000" cy="3026443"/>
          </a:xfrm>
          <a:prstGeom prst="rect">
            <a:avLst/>
          </a:prstGeom>
        </p:spPr>
      </p:pic>
    </p:spTree>
    <p:extLst>
      <p:ext uri="{BB962C8B-B14F-4D97-AF65-F5344CB8AC3E}">
        <p14:creationId xmlns:p14="http://schemas.microsoft.com/office/powerpoint/2010/main" val="2535967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5244-A859-46B4-83F4-2FF3F8C5C2FE}"/>
              </a:ext>
            </a:extLst>
          </p:cNvPr>
          <p:cNvSpPr txBox="1">
            <a:spLocks/>
          </p:cNvSpPr>
          <p:nvPr/>
        </p:nvSpPr>
        <p:spPr>
          <a:xfrm>
            <a:off x="1941095" y="2750246"/>
            <a:ext cx="8306635" cy="13657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6600" b="0" i="0" dirty="0">
                <a:solidFill>
                  <a:srgbClr val="F4A628"/>
                </a:solidFill>
                <a:effectLst/>
                <a:latin typeface="Yanone Kaffeesatz"/>
              </a:rPr>
              <a:t>Case study</a:t>
            </a:r>
            <a:endParaRPr lang="en-US" sz="6600" b="0" i="1" baseline="-25000" dirty="0">
              <a:solidFill>
                <a:srgbClr val="F4A628"/>
              </a:solidFill>
              <a:effectLst/>
              <a:latin typeface="Yanone Kaffeesatz"/>
            </a:endParaRPr>
          </a:p>
        </p:txBody>
      </p:sp>
    </p:spTree>
    <p:extLst>
      <p:ext uri="{BB962C8B-B14F-4D97-AF65-F5344CB8AC3E}">
        <p14:creationId xmlns:p14="http://schemas.microsoft.com/office/powerpoint/2010/main" val="215383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352456"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rgbClr val="F4950A"/>
                </a:solidFill>
                <a:latin typeface="Yanone Kaffeesatz"/>
              </a:rPr>
              <a:t>Estimate </a:t>
            </a:r>
            <a:r>
              <a:rPr lang="en-US" altLang="ko-KR" i="1" dirty="0">
                <a:solidFill>
                  <a:srgbClr val="F4950A"/>
                </a:solidFill>
                <a:latin typeface="Yanone Kaffeesatz"/>
              </a:rPr>
              <a:t>R</a:t>
            </a:r>
            <a:r>
              <a:rPr lang="en-US" altLang="ko-KR" baseline="-25000" dirty="0">
                <a:solidFill>
                  <a:srgbClr val="F4950A"/>
                </a:solidFill>
                <a:latin typeface="Yanone Kaffeesatz"/>
              </a:rPr>
              <a:t>0</a:t>
            </a:r>
            <a:r>
              <a:rPr lang="en-US" altLang="ko-KR" dirty="0">
                <a:solidFill>
                  <a:srgbClr val="F4950A"/>
                </a:solidFill>
                <a:latin typeface="Yanone Kaffeesatz"/>
              </a:rPr>
              <a:t> during COVID-19 outbreak in Wuhan </a:t>
            </a:r>
            <a:endParaRPr lang="en-US" dirty="0">
              <a:solidFill>
                <a:srgbClr val="F4950A"/>
              </a:solidFill>
              <a:latin typeface="Yanone Kaffeesatz"/>
            </a:endParaRPr>
          </a:p>
        </p:txBody>
      </p:sp>
      <p:pic>
        <p:nvPicPr>
          <p:cNvPr id="5" name="Picture 4">
            <a:extLst>
              <a:ext uri="{FF2B5EF4-FFF2-40B4-BE49-F238E27FC236}">
                <a16:creationId xmlns:a16="http://schemas.microsoft.com/office/drawing/2014/main" id="{F679B7FA-E3F1-478C-8A00-706B7E6FEDB3}"/>
              </a:ext>
            </a:extLst>
          </p:cNvPr>
          <p:cNvPicPr>
            <a:picLocks noChangeAspect="1"/>
          </p:cNvPicPr>
          <p:nvPr/>
        </p:nvPicPr>
        <p:blipFill>
          <a:blip r:embed="rId3"/>
          <a:stretch>
            <a:fillRect/>
          </a:stretch>
        </p:blipFill>
        <p:spPr>
          <a:xfrm>
            <a:off x="503581" y="2186767"/>
            <a:ext cx="11198087" cy="2066925"/>
          </a:xfrm>
          <a:prstGeom prst="rect">
            <a:avLst/>
          </a:prstGeom>
        </p:spPr>
      </p:pic>
      <p:pic>
        <p:nvPicPr>
          <p:cNvPr id="7" name="Picture 6">
            <a:extLst>
              <a:ext uri="{FF2B5EF4-FFF2-40B4-BE49-F238E27FC236}">
                <a16:creationId xmlns:a16="http://schemas.microsoft.com/office/drawing/2014/main" id="{2C131A9D-5BED-4F9B-B1E0-278F7438887E}"/>
              </a:ext>
            </a:extLst>
          </p:cNvPr>
          <p:cNvPicPr>
            <a:picLocks noChangeAspect="1"/>
          </p:cNvPicPr>
          <p:nvPr/>
        </p:nvPicPr>
        <p:blipFill>
          <a:blip r:embed="rId4"/>
          <a:stretch>
            <a:fillRect/>
          </a:stretch>
        </p:blipFill>
        <p:spPr>
          <a:xfrm>
            <a:off x="503581" y="4678638"/>
            <a:ext cx="11198087" cy="1476375"/>
          </a:xfrm>
          <a:prstGeom prst="rect">
            <a:avLst/>
          </a:prstGeom>
        </p:spPr>
      </p:pic>
    </p:spTree>
    <p:extLst>
      <p:ext uri="{BB962C8B-B14F-4D97-AF65-F5344CB8AC3E}">
        <p14:creationId xmlns:p14="http://schemas.microsoft.com/office/powerpoint/2010/main" val="2768432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8B063A-0380-427D-8C65-56CF0F82B711}"/>
              </a:ext>
            </a:extLst>
          </p:cNvPr>
          <p:cNvSpPr txBox="1">
            <a:spLocks/>
          </p:cNvSpPr>
          <p:nvPr/>
        </p:nvSpPr>
        <p:spPr>
          <a:xfrm>
            <a:off x="988644" y="145865"/>
            <a:ext cx="10352456"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rgbClr val="F4950A"/>
                </a:solidFill>
                <a:latin typeface="Yanone Kaffeesatz"/>
              </a:rPr>
              <a:t>Reported daily number of COVID-19 cases </a:t>
            </a:r>
            <a:endParaRPr lang="en-US" dirty="0">
              <a:solidFill>
                <a:srgbClr val="F4950A"/>
              </a:solidFill>
              <a:latin typeface="Yanone Kaffeesatz"/>
            </a:endParaRPr>
          </a:p>
        </p:txBody>
      </p:sp>
      <p:pic>
        <p:nvPicPr>
          <p:cNvPr id="7" name="Picture 6" descr="Chart, line chart&#10;&#10;Description automatically generated">
            <a:extLst>
              <a:ext uri="{FF2B5EF4-FFF2-40B4-BE49-F238E27FC236}">
                <a16:creationId xmlns:a16="http://schemas.microsoft.com/office/drawing/2014/main" id="{FAF466F9-20AD-490C-85FA-D0BAA4CAA3A2}"/>
              </a:ext>
            </a:extLst>
          </p:cNvPr>
          <p:cNvPicPr>
            <a:picLocks noChangeAspect="1"/>
          </p:cNvPicPr>
          <p:nvPr/>
        </p:nvPicPr>
        <p:blipFill>
          <a:blip r:embed="rId2"/>
          <a:stretch>
            <a:fillRect/>
          </a:stretch>
        </p:blipFill>
        <p:spPr>
          <a:xfrm>
            <a:off x="3398149" y="1296350"/>
            <a:ext cx="5364850" cy="5364850"/>
          </a:xfrm>
          <a:prstGeom prst="rect">
            <a:avLst/>
          </a:prstGeom>
        </p:spPr>
      </p:pic>
    </p:spTree>
    <p:extLst>
      <p:ext uri="{BB962C8B-B14F-4D97-AF65-F5344CB8AC3E}">
        <p14:creationId xmlns:p14="http://schemas.microsoft.com/office/powerpoint/2010/main" val="2279486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71B5F-3049-43A7-B509-13AE4D55DABB}"/>
              </a:ext>
            </a:extLst>
          </p:cNvPr>
          <p:cNvSpPr txBox="1">
            <a:spLocks/>
          </p:cNvSpPr>
          <p:nvPr/>
        </p:nvSpPr>
        <p:spPr>
          <a:xfrm>
            <a:off x="988644" y="145865"/>
            <a:ext cx="10352456"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rgbClr val="F4950A"/>
                </a:solidFill>
                <a:latin typeface="Yanone Kaffeesatz"/>
              </a:rPr>
              <a:t>Modeling the process using the SEIR model</a:t>
            </a:r>
            <a:endParaRPr lang="en-US" dirty="0">
              <a:solidFill>
                <a:srgbClr val="F4950A"/>
              </a:solidFill>
              <a:latin typeface="Yanone Kaffeesatz"/>
            </a:endParaRPr>
          </a:p>
        </p:txBody>
      </p:sp>
      <p:sp>
        <p:nvSpPr>
          <p:cNvPr id="3" name="Content Placeholder 3">
            <a:extLst>
              <a:ext uri="{FF2B5EF4-FFF2-40B4-BE49-F238E27FC236}">
                <a16:creationId xmlns:a16="http://schemas.microsoft.com/office/drawing/2014/main" id="{F54B7722-E0E4-47E1-B313-0FD9DEA430BB}"/>
              </a:ext>
            </a:extLst>
          </p:cNvPr>
          <p:cNvSpPr txBox="1">
            <a:spLocks/>
          </p:cNvSpPr>
          <p:nvPr/>
        </p:nvSpPr>
        <p:spPr>
          <a:xfrm>
            <a:off x="330200" y="1565731"/>
            <a:ext cx="11569700" cy="4972236"/>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seir &lt;- function( t, y, params)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S &lt;- y[1]; E &lt;- y[2]; I &lt;- y[3]; R &lt;- y[4]; C &lt;- y[5]</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 now extract the parameters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beta &lt;- params["beta"]</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sigma &lt;- params["sigma"]</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gamma &lt;- params["gamma"]</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N &lt;- S + E + I + R</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muSE</a:t>
            </a:r>
            <a:r>
              <a:rPr lang="en-US" altLang="ko-KR" sz="1600" dirty="0">
                <a:latin typeface="Source Code Pro" panose="020B0509030403020204" pitchFamily="49" charset="0"/>
                <a:ea typeface="Source Code Pro" panose="020B0509030403020204" pitchFamily="49" charset="0"/>
              </a:rPr>
              <a:t> &lt;- beta * I / N</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muEI</a:t>
            </a:r>
            <a:r>
              <a:rPr lang="en-US" altLang="ko-KR" sz="1600" dirty="0">
                <a:latin typeface="Source Code Pro" panose="020B0509030403020204" pitchFamily="49" charset="0"/>
                <a:ea typeface="Source Code Pro" panose="020B0509030403020204" pitchFamily="49" charset="0"/>
              </a:rPr>
              <a:t> &lt;- sigma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muIR</a:t>
            </a:r>
            <a:r>
              <a:rPr lang="en-US" altLang="ko-KR" sz="1600" dirty="0">
                <a:latin typeface="Source Code Pro" panose="020B0509030403020204" pitchFamily="49" charset="0"/>
                <a:ea typeface="Source Code Pro" panose="020B0509030403020204" pitchFamily="49" charset="0"/>
              </a:rPr>
              <a:t> &lt;- gamma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dS</a:t>
            </a:r>
            <a:r>
              <a:rPr lang="en-US" altLang="ko-KR" sz="1600" dirty="0">
                <a:latin typeface="Source Code Pro" panose="020B0509030403020204" pitchFamily="49" charset="0"/>
                <a:ea typeface="Source Code Pro" panose="020B0509030403020204" pitchFamily="49" charset="0"/>
              </a:rPr>
              <a:t> &lt;- - </a:t>
            </a:r>
            <a:r>
              <a:rPr lang="en-US" altLang="ko-KR" sz="1600" dirty="0" err="1">
                <a:latin typeface="Source Code Pro" panose="020B0509030403020204" pitchFamily="49" charset="0"/>
                <a:ea typeface="Source Code Pro" panose="020B0509030403020204" pitchFamily="49" charset="0"/>
              </a:rPr>
              <a:t>muSE</a:t>
            </a:r>
            <a:r>
              <a:rPr lang="en-US" altLang="ko-KR" sz="1600" dirty="0">
                <a:latin typeface="Source Code Pro" panose="020B0509030403020204" pitchFamily="49" charset="0"/>
                <a:ea typeface="Source Code Pro" panose="020B0509030403020204" pitchFamily="49" charset="0"/>
              </a:rPr>
              <a:t>*S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dE</a:t>
            </a:r>
            <a:r>
              <a:rPr lang="en-US" altLang="ko-KR" sz="1600" dirty="0">
                <a:latin typeface="Source Code Pro" panose="020B0509030403020204" pitchFamily="49" charset="0"/>
                <a:ea typeface="Source Code Pro" panose="020B0509030403020204" pitchFamily="49" charset="0"/>
              </a:rPr>
              <a:t> &lt;-  </a:t>
            </a:r>
            <a:r>
              <a:rPr lang="en-US" altLang="ko-KR" sz="1600" dirty="0" err="1">
                <a:latin typeface="Source Code Pro" panose="020B0509030403020204" pitchFamily="49" charset="0"/>
                <a:ea typeface="Source Code Pro" panose="020B0509030403020204" pitchFamily="49" charset="0"/>
              </a:rPr>
              <a:t>muSE</a:t>
            </a:r>
            <a:r>
              <a:rPr lang="en-US" altLang="ko-KR" sz="1600" dirty="0">
                <a:latin typeface="Source Code Pro" panose="020B0509030403020204" pitchFamily="49" charset="0"/>
                <a:ea typeface="Source Code Pro" panose="020B0509030403020204" pitchFamily="49" charset="0"/>
              </a:rPr>
              <a:t>*S - </a:t>
            </a:r>
            <a:r>
              <a:rPr lang="en-US" altLang="ko-KR" sz="1600" dirty="0" err="1">
                <a:latin typeface="Source Code Pro" panose="020B0509030403020204" pitchFamily="49" charset="0"/>
                <a:ea typeface="Source Code Pro" panose="020B0509030403020204" pitchFamily="49" charset="0"/>
              </a:rPr>
              <a:t>muEI</a:t>
            </a:r>
            <a:r>
              <a:rPr lang="en-US" altLang="ko-KR" sz="1600" dirty="0">
                <a:latin typeface="Source Code Pro" panose="020B0509030403020204" pitchFamily="49" charset="0"/>
                <a:ea typeface="Source Code Pro" panose="020B0509030403020204" pitchFamily="49" charset="0"/>
              </a:rPr>
              <a:t>*E</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dI</a:t>
            </a:r>
            <a:r>
              <a:rPr lang="en-US" altLang="ko-KR" sz="1600" dirty="0">
                <a:latin typeface="Source Code Pro" panose="020B0509030403020204" pitchFamily="49" charset="0"/>
                <a:ea typeface="Source Code Pro" panose="020B0509030403020204" pitchFamily="49" charset="0"/>
              </a:rPr>
              <a:t> &lt;-  </a:t>
            </a:r>
            <a:r>
              <a:rPr lang="en-US" altLang="ko-KR" sz="1600" dirty="0" err="1">
                <a:latin typeface="Source Code Pro" panose="020B0509030403020204" pitchFamily="49" charset="0"/>
                <a:ea typeface="Source Code Pro" panose="020B0509030403020204" pitchFamily="49" charset="0"/>
              </a:rPr>
              <a:t>muEI</a:t>
            </a:r>
            <a:r>
              <a:rPr lang="en-US" altLang="ko-KR" sz="1600" dirty="0">
                <a:latin typeface="Source Code Pro" panose="020B0509030403020204" pitchFamily="49" charset="0"/>
                <a:ea typeface="Source Code Pro" panose="020B0509030403020204" pitchFamily="49" charset="0"/>
              </a:rPr>
              <a:t>*E - </a:t>
            </a:r>
            <a:r>
              <a:rPr lang="en-US" altLang="ko-KR" sz="1600" dirty="0" err="1">
                <a:latin typeface="Source Code Pro" panose="020B0509030403020204" pitchFamily="49" charset="0"/>
                <a:ea typeface="Source Code Pro" panose="020B0509030403020204" pitchFamily="49" charset="0"/>
              </a:rPr>
              <a:t>muIR</a:t>
            </a:r>
            <a:r>
              <a:rPr lang="en-US" altLang="ko-KR" sz="1600" dirty="0">
                <a:latin typeface="Source Code Pro" panose="020B0509030403020204" pitchFamily="49" charset="0"/>
                <a:ea typeface="Source Code Pro" panose="020B0509030403020204" pitchFamily="49" charset="0"/>
              </a:rPr>
              <a:t>*I</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dR</a:t>
            </a:r>
            <a:r>
              <a:rPr lang="en-US" altLang="ko-KR" sz="1600" dirty="0">
                <a:latin typeface="Source Code Pro" panose="020B0509030403020204" pitchFamily="49" charset="0"/>
                <a:ea typeface="Source Code Pro" panose="020B0509030403020204" pitchFamily="49" charset="0"/>
              </a:rPr>
              <a:t> &lt;-  </a:t>
            </a:r>
            <a:r>
              <a:rPr lang="en-US" altLang="ko-KR" sz="1600" dirty="0" err="1">
                <a:latin typeface="Source Code Pro" panose="020B0509030403020204" pitchFamily="49" charset="0"/>
                <a:ea typeface="Source Code Pro" panose="020B0509030403020204" pitchFamily="49" charset="0"/>
              </a:rPr>
              <a:t>muIR</a:t>
            </a:r>
            <a:r>
              <a:rPr lang="en-US" altLang="ko-KR" sz="1600" dirty="0">
                <a:latin typeface="Source Code Pro" panose="020B0509030403020204" pitchFamily="49" charset="0"/>
                <a:ea typeface="Source Code Pro" panose="020B0509030403020204" pitchFamily="49" charset="0"/>
              </a:rPr>
              <a:t>*I</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dC</a:t>
            </a:r>
            <a:r>
              <a:rPr lang="en-US" altLang="ko-KR" sz="1600" dirty="0">
                <a:latin typeface="Source Code Pro" panose="020B0509030403020204" pitchFamily="49" charset="0"/>
                <a:ea typeface="Source Code Pro" panose="020B0509030403020204" pitchFamily="49" charset="0"/>
              </a:rPr>
              <a:t> &lt;-  </a:t>
            </a:r>
            <a:r>
              <a:rPr lang="en-US" altLang="ko-KR" sz="1600" dirty="0" err="1">
                <a:latin typeface="Source Code Pro" panose="020B0509030403020204" pitchFamily="49" charset="0"/>
                <a:ea typeface="Source Code Pro" panose="020B0509030403020204" pitchFamily="49" charset="0"/>
              </a:rPr>
              <a:t>muEI</a:t>
            </a:r>
            <a:r>
              <a:rPr lang="en-US" altLang="ko-KR" sz="1600" dirty="0">
                <a:latin typeface="Source Code Pro" panose="020B0509030403020204" pitchFamily="49" charset="0"/>
                <a:ea typeface="Source Code Pro" panose="020B0509030403020204" pitchFamily="49" charset="0"/>
              </a:rPr>
              <a:t>*E</a:t>
            </a:r>
          </a:p>
          <a:p>
            <a:pPr marL="0" indent="0">
              <a:lnSpc>
                <a:spcPct val="100000"/>
              </a:lnSpc>
              <a:spcBef>
                <a:spcPts val="0"/>
              </a:spcBef>
              <a:buNone/>
            </a:pPr>
            <a:endParaRPr lang="en-US" altLang="ko-KR" sz="1600" dirty="0">
              <a:latin typeface="Source Code Pro" panose="020B0509030403020204" pitchFamily="49" charset="0"/>
              <a:ea typeface="Source Code Pro" panose="020B0509030403020204" pitchFamily="49" charset="0"/>
            </a:endParaRP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return(list(c(</a:t>
            </a:r>
            <a:r>
              <a:rPr lang="en-US" altLang="ko-KR" sz="1600" dirty="0" err="1">
                <a:latin typeface="Source Code Pro" panose="020B0509030403020204" pitchFamily="49" charset="0"/>
                <a:ea typeface="Source Code Pro" panose="020B0509030403020204" pitchFamily="49" charset="0"/>
              </a:rPr>
              <a:t>dS</a:t>
            </a: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dE</a:t>
            </a: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dI</a:t>
            </a: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dR</a:t>
            </a: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dC</a:t>
            </a:r>
            <a:r>
              <a:rPr lang="en-US" altLang="ko-KR" sz="1600" dirty="0">
                <a:latin typeface="Source Code Pro" panose="020B0509030403020204" pitchFamily="49" charset="0"/>
                <a:ea typeface="Source Code Pro" panose="020B0509030403020204" pitchFamily="49" charset="0"/>
              </a:rPr>
              <a: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a:t>
            </a:r>
          </a:p>
        </p:txBody>
      </p:sp>
    </p:spTree>
    <p:extLst>
      <p:ext uri="{BB962C8B-B14F-4D97-AF65-F5344CB8AC3E}">
        <p14:creationId xmlns:p14="http://schemas.microsoft.com/office/powerpoint/2010/main" val="802834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4704-ADE1-4AEB-A8D7-417BE088B951}"/>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Parameters, initial values, and simulation times</a:t>
            </a:r>
            <a:endParaRPr lang="en-US" b="0" i="0" baseline="-25000" dirty="0">
              <a:solidFill>
                <a:srgbClr val="F4A628"/>
              </a:solidFill>
              <a:effectLst/>
              <a:latin typeface="Yanone Kaffeesatz"/>
            </a:endParaRPr>
          </a:p>
        </p:txBody>
      </p:sp>
      <p:sp>
        <p:nvSpPr>
          <p:cNvPr id="4" name="Content Placeholder 3">
            <a:extLst>
              <a:ext uri="{FF2B5EF4-FFF2-40B4-BE49-F238E27FC236}">
                <a16:creationId xmlns:a16="http://schemas.microsoft.com/office/drawing/2014/main" id="{2BE8C988-0CF9-4A2F-AC54-F5A441401E54}"/>
              </a:ext>
            </a:extLst>
          </p:cNvPr>
          <p:cNvSpPr txBox="1">
            <a:spLocks/>
          </p:cNvSpPr>
          <p:nvPr/>
        </p:nvSpPr>
        <p:spPr>
          <a:xfrm>
            <a:off x="1052512" y="1841497"/>
            <a:ext cx="10849202" cy="11049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y0 &lt;- c(S = 11e6-1, E = 0, I = 1, R = 0, C=0)</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R0 &lt;- 2.5; dur_incub &lt;- 5.2; dur_infect &lt;- 4.5 # 2*(serial interval - incubation period)</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params &lt;- c(beta = R0/4.5, sigma=1/5.2, gamma = 1/4.5)</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times &lt;- seq(0, 35, by = 1)</a:t>
            </a:r>
            <a:endParaRPr lang="en-US" altLang="ko-KR" sz="1600" i="1" dirty="0">
              <a:solidFill>
                <a:schemeClr val="bg1">
                  <a:lumMod val="50000"/>
                </a:schemeClr>
              </a:solidFill>
              <a:latin typeface="Source Code Pro" panose="020B0509030403020204" pitchFamily="49" charset="0"/>
              <a:ea typeface="Source Code Pro" panose="020B0509030403020204" pitchFamily="49" charset="0"/>
            </a:endParaRPr>
          </a:p>
        </p:txBody>
      </p:sp>
      <p:sp>
        <p:nvSpPr>
          <p:cNvPr id="5" name="Content Placeholder 3">
            <a:extLst>
              <a:ext uri="{FF2B5EF4-FFF2-40B4-BE49-F238E27FC236}">
                <a16:creationId xmlns:a16="http://schemas.microsoft.com/office/drawing/2014/main" id="{1E6F9B2E-D953-4EA7-A7DB-DC789D504CCF}"/>
              </a:ext>
            </a:extLst>
          </p:cNvPr>
          <p:cNvSpPr txBox="1">
            <a:spLocks/>
          </p:cNvSpPr>
          <p:nvPr/>
        </p:nvSpPr>
        <p:spPr>
          <a:xfrm>
            <a:off x="1083128" y="3345541"/>
            <a:ext cx="6144986" cy="83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00"/>
              </a:lnSpc>
              <a:spcBef>
                <a:spcPts val="0"/>
              </a:spcBef>
            </a:pPr>
            <a:r>
              <a:rPr lang="en-US" altLang="ko-KR" sz="2400" dirty="0"/>
              <a:t>Simulate using </a:t>
            </a:r>
            <a:r>
              <a:rPr lang="en-US" altLang="ko-KR" sz="2400" dirty="0" err="1"/>
              <a:t>deSolve</a:t>
            </a:r>
            <a:r>
              <a:rPr lang="en-US" altLang="ko-KR" sz="2400" dirty="0"/>
              <a:t> package</a:t>
            </a:r>
            <a:endParaRPr lang="en-US" sz="2400" dirty="0"/>
          </a:p>
        </p:txBody>
      </p:sp>
      <p:sp>
        <p:nvSpPr>
          <p:cNvPr id="6" name="Content Placeholder 3">
            <a:extLst>
              <a:ext uri="{FF2B5EF4-FFF2-40B4-BE49-F238E27FC236}">
                <a16:creationId xmlns:a16="http://schemas.microsoft.com/office/drawing/2014/main" id="{83D14A91-3509-4FBB-B104-2559AAF0F1B4}"/>
              </a:ext>
            </a:extLst>
          </p:cNvPr>
          <p:cNvSpPr txBox="1">
            <a:spLocks/>
          </p:cNvSpPr>
          <p:nvPr/>
        </p:nvSpPr>
        <p:spPr>
          <a:xfrm>
            <a:off x="1083128" y="4019551"/>
            <a:ext cx="10818586" cy="2207078"/>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ode(y=y0, times = times, </a:t>
            </a:r>
            <a:r>
              <a:rPr lang="en-US" altLang="ko-KR" sz="1600" dirty="0" err="1">
                <a:latin typeface="Source Code Pro" panose="020B0509030403020204" pitchFamily="49" charset="0"/>
                <a:ea typeface="Source Code Pro" panose="020B0509030403020204" pitchFamily="49" charset="0"/>
              </a:rPr>
              <a:t>func</a:t>
            </a:r>
            <a:r>
              <a:rPr lang="en-US" altLang="ko-KR" sz="1600" dirty="0">
                <a:latin typeface="Source Code Pro" panose="020B0509030403020204" pitchFamily="49" charset="0"/>
                <a:ea typeface="Source Code Pro" panose="020B0509030403020204" pitchFamily="49" charset="0"/>
              </a:rPr>
              <a:t> = seir, </a:t>
            </a:r>
            <a:r>
              <a:rPr lang="en-US" altLang="ko-KR" sz="1600" dirty="0" err="1">
                <a:latin typeface="Source Code Pro" panose="020B0509030403020204" pitchFamily="49" charset="0"/>
                <a:ea typeface="Source Code Pro" panose="020B0509030403020204" pitchFamily="49" charset="0"/>
              </a:rPr>
              <a:t>parms</a:t>
            </a:r>
            <a:r>
              <a:rPr lang="en-US" altLang="ko-KR" sz="1600" dirty="0">
                <a:latin typeface="Source Code Pro" panose="020B0509030403020204" pitchFamily="49" charset="0"/>
                <a:ea typeface="Source Code Pro" panose="020B0509030403020204" pitchFamily="49" charset="0"/>
              </a:rPr>
              <a:t> = params) %&gt;%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as.data.frame</a:t>
            </a:r>
            <a:r>
              <a:rPr lang="en-US" altLang="ko-KR" sz="1600" dirty="0">
                <a:latin typeface="Source Code Pro" panose="020B0509030403020204" pitchFamily="49" charset="0"/>
                <a:ea typeface="Source Code Pro" panose="020B0509030403020204" pitchFamily="49" charset="0"/>
              </a:rPr>
              <a:t>() -&gt; out</a:t>
            </a:r>
          </a:p>
          <a:p>
            <a:pPr marL="0" indent="0">
              <a:lnSpc>
                <a:spcPct val="100000"/>
              </a:lnSpc>
              <a:spcBef>
                <a:spcPts val="0"/>
              </a:spcBef>
              <a:buNone/>
            </a:pPr>
            <a:endParaRPr lang="en-US" altLang="ko-KR" sz="1600" dirty="0">
              <a:latin typeface="Source Code Pro" panose="020B0509030403020204" pitchFamily="49" charset="0"/>
              <a:ea typeface="Source Code Pro" panose="020B0509030403020204" pitchFamily="49" charset="0"/>
            </a:endParaRP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trajectory &lt;- function(params){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ode(y = y0, times = times, </a:t>
            </a:r>
            <a:r>
              <a:rPr lang="en-US" altLang="ko-KR" sz="1600" dirty="0" err="1">
                <a:latin typeface="Source Code Pro" panose="020B0509030403020204" pitchFamily="49" charset="0"/>
                <a:ea typeface="Source Code Pro" panose="020B0509030403020204" pitchFamily="49" charset="0"/>
              </a:rPr>
              <a:t>func</a:t>
            </a:r>
            <a:r>
              <a:rPr lang="en-US" altLang="ko-KR" sz="1600" dirty="0">
                <a:latin typeface="Source Code Pro" panose="020B0509030403020204" pitchFamily="49" charset="0"/>
                <a:ea typeface="Source Code Pro" panose="020B0509030403020204" pitchFamily="49" charset="0"/>
              </a:rPr>
              <a:t> = seir, </a:t>
            </a:r>
            <a:r>
              <a:rPr lang="en-US" altLang="ko-KR" sz="1600" dirty="0" err="1">
                <a:latin typeface="Source Code Pro" panose="020B0509030403020204" pitchFamily="49" charset="0"/>
                <a:ea typeface="Source Code Pro" panose="020B0509030403020204" pitchFamily="49" charset="0"/>
              </a:rPr>
              <a:t>parms</a:t>
            </a:r>
            <a:r>
              <a:rPr lang="en-US" altLang="ko-KR" sz="1600" dirty="0">
                <a:latin typeface="Source Code Pro" panose="020B0509030403020204" pitchFamily="49" charset="0"/>
                <a:ea typeface="Source Code Pro" panose="020B0509030403020204" pitchFamily="49" charset="0"/>
              </a:rPr>
              <a:t> = params) %&gt;%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a:t>
            </a:r>
            <a:r>
              <a:rPr lang="en-US" altLang="ko-KR" sz="1600" dirty="0" err="1">
                <a:latin typeface="Source Code Pro" panose="020B0509030403020204" pitchFamily="49" charset="0"/>
                <a:ea typeface="Source Code Pro" panose="020B0509030403020204" pitchFamily="49" charset="0"/>
              </a:rPr>
              <a:t>as.data.frame</a:t>
            </a:r>
            <a:r>
              <a:rPr lang="en-US" altLang="ko-KR" sz="1600" dirty="0">
                <a:latin typeface="Source Code Pro" panose="020B0509030403020204" pitchFamily="49" charset="0"/>
                <a:ea typeface="Source Code Pro" panose="020B0509030403020204" pitchFamily="49" charset="0"/>
              </a:rPr>
              <a:t>() -&gt; out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return(out)</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a:t>
            </a:r>
            <a:endParaRPr lang="en-US" altLang="ko-KR" sz="1600" i="1" dirty="0">
              <a:solidFill>
                <a:schemeClr val="bg1">
                  <a:lumMod val="50000"/>
                </a:schemeClr>
              </a:solidFill>
              <a:latin typeface="Source Code Pro" panose="020B0509030403020204" pitchFamily="49" charset="0"/>
              <a:ea typeface="Source Code Pro" panose="020B0509030403020204" pitchFamily="49" charset="0"/>
            </a:endParaRPr>
          </a:p>
        </p:txBody>
      </p:sp>
      <p:sp>
        <p:nvSpPr>
          <p:cNvPr id="7" name="Content Placeholder 3">
            <a:extLst>
              <a:ext uri="{FF2B5EF4-FFF2-40B4-BE49-F238E27FC236}">
                <a16:creationId xmlns:a16="http://schemas.microsoft.com/office/drawing/2014/main" id="{FDE98D07-0BBB-404C-8524-632E57EEE47F}"/>
              </a:ext>
            </a:extLst>
          </p:cNvPr>
          <p:cNvSpPr txBox="1">
            <a:spLocks/>
          </p:cNvSpPr>
          <p:nvPr/>
        </p:nvSpPr>
        <p:spPr>
          <a:xfrm>
            <a:off x="1072242" y="1226454"/>
            <a:ext cx="6155872" cy="83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00"/>
              </a:lnSpc>
              <a:spcBef>
                <a:spcPts val="0"/>
              </a:spcBef>
            </a:pPr>
            <a:r>
              <a:rPr lang="en-US" altLang="ko-KR" sz="2400" dirty="0"/>
              <a:t>Parameters</a:t>
            </a:r>
            <a:endParaRPr lang="en-US" sz="2400" dirty="0"/>
          </a:p>
        </p:txBody>
      </p:sp>
    </p:spTree>
    <p:extLst>
      <p:ext uri="{BB962C8B-B14F-4D97-AF65-F5344CB8AC3E}">
        <p14:creationId xmlns:p14="http://schemas.microsoft.com/office/powerpoint/2010/main" val="3880720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5364BF-5D15-4736-BC30-2A1A30B55EBA}"/>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Dynamics of </a:t>
            </a:r>
            <a:r>
              <a:rPr lang="en-US" altLang="ko-KR" b="0" i="1" dirty="0">
                <a:solidFill>
                  <a:srgbClr val="F4A628"/>
                </a:solidFill>
                <a:effectLst/>
                <a:latin typeface="Yanone Kaffeesatz"/>
              </a:rPr>
              <a:t>E</a:t>
            </a:r>
            <a:r>
              <a:rPr lang="en-US" altLang="ko-KR" b="0" i="0" dirty="0">
                <a:solidFill>
                  <a:srgbClr val="F4A628"/>
                </a:solidFill>
                <a:effectLst/>
                <a:latin typeface="Yanone Kaffeesatz"/>
              </a:rPr>
              <a:t>, </a:t>
            </a:r>
            <a:r>
              <a:rPr lang="en-US" altLang="ko-KR" b="0" i="1" dirty="0">
                <a:solidFill>
                  <a:srgbClr val="F4A628"/>
                </a:solidFill>
                <a:effectLst/>
                <a:latin typeface="Yanone Kaffeesatz"/>
              </a:rPr>
              <a:t>I</a:t>
            </a:r>
            <a:r>
              <a:rPr lang="en-US" altLang="ko-KR" b="0" i="0" dirty="0">
                <a:solidFill>
                  <a:srgbClr val="F4A628"/>
                </a:solidFill>
                <a:effectLst/>
                <a:latin typeface="Yanone Kaffeesatz"/>
              </a:rPr>
              <a:t>, </a:t>
            </a:r>
            <a:r>
              <a:rPr lang="en-US" altLang="ko-KR" b="0" i="1" dirty="0">
                <a:solidFill>
                  <a:srgbClr val="F4A628"/>
                </a:solidFill>
                <a:effectLst/>
                <a:latin typeface="Yanone Kaffeesatz"/>
              </a:rPr>
              <a:t>R</a:t>
            </a:r>
            <a:r>
              <a:rPr lang="en-US" altLang="ko-KR" b="0" i="0" dirty="0">
                <a:solidFill>
                  <a:srgbClr val="F4A628"/>
                </a:solidFill>
                <a:effectLst/>
                <a:latin typeface="Yanone Kaffeesatz"/>
              </a:rPr>
              <a:t>, and </a:t>
            </a:r>
            <a:r>
              <a:rPr lang="en-US" altLang="ko-KR" b="0" i="1" dirty="0">
                <a:solidFill>
                  <a:srgbClr val="F4A628"/>
                </a:solidFill>
                <a:effectLst/>
                <a:latin typeface="Yanone Kaffeesatz"/>
              </a:rPr>
              <a:t>C</a:t>
            </a:r>
            <a:endParaRPr lang="en-US" b="0" i="1" baseline="-25000" dirty="0">
              <a:solidFill>
                <a:srgbClr val="F4A628"/>
              </a:solidFill>
              <a:effectLst/>
              <a:latin typeface="Yanone Kaffeesatz"/>
            </a:endParaRPr>
          </a:p>
        </p:txBody>
      </p:sp>
      <p:pic>
        <p:nvPicPr>
          <p:cNvPr id="6" name="Picture 5" descr="Chart, histogram&#10;&#10;Description automatically generated">
            <a:extLst>
              <a:ext uri="{FF2B5EF4-FFF2-40B4-BE49-F238E27FC236}">
                <a16:creationId xmlns:a16="http://schemas.microsoft.com/office/drawing/2014/main" id="{70B37FFF-A1A6-4514-A90F-F561C22FF4CE}"/>
              </a:ext>
            </a:extLst>
          </p:cNvPr>
          <p:cNvPicPr>
            <a:picLocks noChangeAspect="1"/>
          </p:cNvPicPr>
          <p:nvPr/>
        </p:nvPicPr>
        <p:blipFill>
          <a:blip r:embed="rId2"/>
          <a:stretch>
            <a:fillRect/>
          </a:stretch>
        </p:blipFill>
        <p:spPr>
          <a:xfrm>
            <a:off x="3467999" y="1426976"/>
            <a:ext cx="5256000" cy="5256000"/>
          </a:xfrm>
          <a:prstGeom prst="rect">
            <a:avLst/>
          </a:prstGeom>
        </p:spPr>
      </p:pic>
    </p:spTree>
    <p:extLst>
      <p:ext uri="{BB962C8B-B14F-4D97-AF65-F5344CB8AC3E}">
        <p14:creationId xmlns:p14="http://schemas.microsoft.com/office/powerpoint/2010/main" val="658302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F6A63-8CFD-4160-8A49-7898BFBC6491}"/>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Modeling error using Poisson distribution</a:t>
            </a:r>
            <a:endParaRPr lang="en-US" b="0" i="0" baseline="-25000" dirty="0">
              <a:solidFill>
                <a:srgbClr val="F4A628"/>
              </a:solidFill>
              <a:effectLst/>
              <a:latin typeface="Yanone Kaffeesatz"/>
            </a:endParaRPr>
          </a:p>
        </p:txBody>
      </p:sp>
      <p:pic>
        <p:nvPicPr>
          <p:cNvPr id="6" name="Picture 5" descr="Chart&#10;&#10;Description automatically generated">
            <a:extLst>
              <a:ext uri="{FF2B5EF4-FFF2-40B4-BE49-F238E27FC236}">
                <a16:creationId xmlns:a16="http://schemas.microsoft.com/office/drawing/2014/main" id="{39630710-D2E6-4A33-ACD4-E5D155B99DEE}"/>
              </a:ext>
            </a:extLst>
          </p:cNvPr>
          <p:cNvPicPr>
            <a:picLocks noChangeAspect="1"/>
          </p:cNvPicPr>
          <p:nvPr/>
        </p:nvPicPr>
        <p:blipFill>
          <a:blip r:embed="rId2"/>
          <a:stretch>
            <a:fillRect/>
          </a:stretch>
        </p:blipFill>
        <p:spPr>
          <a:xfrm>
            <a:off x="3890058" y="2228474"/>
            <a:ext cx="4426626" cy="4426626"/>
          </a:xfrm>
          <a:prstGeom prst="rect">
            <a:avLst/>
          </a:prstGeom>
        </p:spPr>
      </p:pic>
      <p:pic>
        <p:nvPicPr>
          <p:cNvPr id="8" name="Picture 7">
            <a:extLst>
              <a:ext uri="{FF2B5EF4-FFF2-40B4-BE49-F238E27FC236}">
                <a16:creationId xmlns:a16="http://schemas.microsoft.com/office/drawing/2014/main" id="{0C190DA0-3E71-4734-A15E-F1EA3A9B0B01}"/>
              </a:ext>
            </a:extLst>
          </p:cNvPr>
          <p:cNvPicPr>
            <a:picLocks noChangeAspect="1"/>
          </p:cNvPicPr>
          <p:nvPr/>
        </p:nvPicPr>
        <p:blipFill>
          <a:blip r:embed="rId3"/>
          <a:stretch>
            <a:fillRect/>
          </a:stretch>
        </p:blipFill>
        <p:spPr>
          <a:xfrm>
            <a:off x="4547509" y="1412463"/>
            <a:ext cx="3116034" cy="757955"/>
          </a:xfrm>
          <a:prstGeom prst="rect">
            <a:avLst/>
          </a:prstGeom>
        </p:spPr>
      </p:pic>
    </p:spTree>
    <p:extLst>
      <p:ext uri="{BB962C8B-B14F-4D97-AF65-F5344CB8AC3E}">
        <p14:creationId xmlns:p14="http://schemas.microsoft.com/office/powerpoint/2010/main" val="1808547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0D1-2864-1245-88D5-573028C9B2F6}"/>
              </a:ext>
            </a:extLst>
          </p:cNvPr>
          <p:cNvSpPr>
            <a:spLocks noGrp="1"/>
          </p:cNvSpPr>
          <p:nvPr>
            <p:ph type="title" idx="4294967295"/>
          </p:nvPr>
        </p:nvSpPr>
        <p:spPr>
          <a:xfrm>
            <a:off x="1075765" y="163047"/>
            <a:ext cx="10018059" cy="1179513"/>
          </a:xfrm>
        </p:spPr>
        <p:txBody>
          <a:bodyPr>
            <a:normAutofit/>
          </a:bodyPr>
          <a:lstStyle/>
          <a:p>
            <a:r>
              <a:rPr lang="en-US" dirty="0">
                <a:solidFill>
                  <a:srgbClr val="F4A628"/>
                </a:solidFill>
                <a:latin typeface="Yanone Kaffeesatz"/>
              </a:rPr>
              <a:t>Current status of COVID-19 </a:t>
            </a:r>
            <a:endParaRPr lang="en-US" dirty="0">
              <a:solidFill>
                <a:srgbClr val="FFC000"/>
              </a:solidFill>
              <a:latin typeface="Yanone Kaffeesatz"/>
            </a:endParaRPr>
          </a:p>
        </p:txBody>
      </p:sp>
      <p:sp>
        <p:nvSpPr>
          <p:cNvPr id="9" name="TextBox 8">
            <a:extLst>
              <a:ext uri="{FF2B5EF4-FFF2-40B4-BE49-F238E27FC236}">
                <a16:creationId xmlns:a16="http://schemas.microsoft.com/office/drawing/2014/main" id="{7BF6C316-0E20-481F-BF73-7A8914D37129}"/>
              </a:ext>
            </a:extLst>
          </p:cNvPr>
          <p:cNvSpPr txBox="1"/>
          <p:nvPr/>
        </p:nvSpPr>
        <p:spPr>
          <a:xfrm>
            <a:off x="1075765" y="1545977"/>
            <a:ext cx="8928847" cy="646331"/>
          </a:xfrm>
          <a:prstGeom prst="rect">
            <a:avLst/>
          </a:prstGeom>
          <a:noFill/>
        </p:spPr>
        <p:txBody>
          <a:bodyPr wrap="square">
            <a:spAutoFit/>
          </a:bodyPr>
          <a:lstStyle/>
          <a:p>
            <a:r>
              <a:rPr lang="en-US" dirty="0">
                <a:hlinkClick r:id="rId3"/>
              </a:rPr>
              <a:t>https://www.economist.com/graphic-detail/tracking-coronavirus-across-the-world</a:t>
            </a:r>
            <a:endParaRPr lang="en-US" dirty="0"/>
          </a:p>
          <a:p>
            <a:endParaRPr lang="en-US" dirty="0"/>
          </a:p>
        </p:txBody>
      </p:sp>
      <p:sp>
        <p:nvSpPr>
          <p:cNvPr id="15" name="TextBox 14">
            <a:extLst>
              <a:ext uri="{FF2B5EF4-FFF2-40B4-BE49-F238E27FC236}">
                <a16:creationId xmlns:a16="http://schemas.microsoft.com/office/drawing/2014/main" id="{C28B32ED-912C-4A4A-8F91-CB0E758B24B8}"/>
              </a:ext>
            </a:extLst>
          </p:cNvPr>
          <p:cNvSpPr txBox="1"/>
          <p:nvPr/>
        </p:nvSpPr>
        <p:spPr>
          <a:xfrm>
            <a:off x="1075765" y="2141240"/>
            <a:ext cx="11900647" cy="646331"/>
          </a:xfrm>
          <a:prstGeom prst="rect">
            <a:avLst/>
          </a:prstGeom>
          <a:noFill/>
        </p:spPr>
        <p:txBody>
          <a:bodyPr wrap="square">
            <a:spAutoFit/>
          </a:bodyPr>
          <a:lstStyle/>
          <a:p>
            <a:r>
              <a:rPr lang="en-US" dirty="0">
                <a:hlinkClick r:id="rId4"/>
              </a:rPr>
              <a:t>https://ourworldindata.org/grapher/covid-stringency-index?tab=chart&amp;country=KOR~USA~JPN~ITA~GBR~ISR~CHL</a:t>
            </a:r>
            <a:endParaRPr lang="en-US" dirty="0"/>
          </a:p>
          <a:p>
            <a:endParaRPr lang="en-US" dirty="0"/>
          </a:p>
        </p:txBody>
      </p:sp>
      <p:sp>
        <p:nvSpPr>
          <p:cNvPr id="16" name="TextBox 15">
            <a:extLst>
              <a:ext uri="{FF2B5EF4-FFF2-40B4-BE49-F238E27FC236}">
                <a16:creationId xmlns:a16="http://schemas.microsoft.com/office/drawing/2014/main" id="{45CC9E81-8C7B-463A-AEAF-96C95A8037EE}"/>
              </a:ext>
            </a:extLst>
          </p:cNvPr>
          <p:cNvSpPr txBox="1"/>
          <p:nvPr/>
        </p:nvSpPr>
        <p:spPr>
          <a:xfrm>
            <a:off x="1075765" y="2752183"/>
            <a:ext cx="8656544" cy="923330"/>
          </a:xfrm>
          <a:prstGeom prst="rect">
            <a:avLst/>
          </a:prstGeom>
          <a:noFill/>
        </p:spPr>
        <p:txBody>
          <a:bodyPr wrap="square">
            <a:spAutoFit/>
          </a:bodyPr>
          <a:lstStyle/>
          <a:p>
            <a:r>
              <a:rPr lang="en-US" dirty="0">
                <a:hlinkClick r:id="rId5"/>
              </a:rPr>
              <a:t>https://www.google.com/search?q=korea+covid+cases&amp;rlz=1C1GCEU_koKR936KR936&amp;oq=korea+covid&amp;aqs=chrome.1.0l3j0i457j0j69i60l3.18231j0j7&amp;sourceid=chrome&amp;ie=UTF-8</a:t>
            </a:r>
            <a:endParaRPr lang="en-US" dirty="0"/>
          </a:p>
          <a:p>
            <a:endParaRPr lang="en-US" dirty="0"/>
          </a:p>
        </p:txBody>
      </p:sp>
    </p:spTree>
    <p:extLst>
      <p:ext uri="{BB962C8B-B14F-4D97-AF65-F5344CB8AC3E}">
        <p14:creationId xmlns:p14="http://schemas.microsoft.com/office/powerpoint/2010/main" val="1908326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35E9D-395C-43D9-A79E-0CF6A58A4E30}"/>
              </a:ext>
            </a:extLst>
          </p:cNvPr>
          <p:cNvPicPr>
            <a:picLocks noChangeAspect="1"/>
          </p:cNvPicPr>
          <p:nvPr/>
        </p:nvPicPr>
        <p:blipFill>
          <a:blip r:embed="rId2"/>
          <a:stretch>
            <a:fillRect/>
          </a:stretch>
        </p:blipFill>
        <p:spPr>
          <a:xfrm>
            <a:off x="3059198" y="2372180"/>
            <a:ext cx="6048000" cy="4368000"/>
          </a:xfrm>
          <a:prstGeom prst="rect">
            <a:avLst/>
          </a:prstGeom>
        </p:spPr>
      </p:pic>
      <p:sp>
        <p:nvSpPr>
          <p:cNvPr id="4" name="Content Placeholder 3">
            <a:extLst>
              <a:ext uri="{FF2B5EF4-FFF2-40B4-BE49-F238E27FC236}">
                <a16:creationId xmlns:a16="http://schemas.microsoft.com/office/drawing/2014/main" id="{1B0A7351-DDA0-4786-8652-8497C24CFF01}"/>
              </a:ext>
            </a:extLst>
          </p:cNvPr>
          <p:cNvSpPr txBox="1">
            <a:spLocks/>
          </p:cNvSpPr>
          <p:nvPr/>
        </p:nvSpPr>
        <p:spPr>
          <a:xfrm>
            <a:off x="1052512" y="1536698"/>
            <a:ext cx="10849202" cy="35016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beta &lt;- seq(from = 0.1, to = 1, by = 0.05)</a:t>
            </a:r>
            <a:endParaRPr lang="en-US" altLang="ko-KR" sz="1600" i="1" dirty="0">
              <a:solidFill>
                <a:schemeClr val="bg1">
                  <a:lumMod val="50000"/>
                </a:schemeClr>
              </a:solidFill>
              <a:latin typeface="Source Code Pro" panose="020B0509030403020204" pitchFamily="49" charset="0"/>
              <a:ea typeface="Source Code Pro" panose="020B0509030403020204" pitchFamily="49" charset="0"/>
            </a:endParaRPr>
          </a:p>
        </p:txBody>
      </p:sp>
      <mc:AlternateContent xmlns:mc="http://schemas.openxmlformats.org/markup-compatibility/2006">
        <mc:Choice xmlns:a14="http://schemas.microsoft.com/office/drawing/2010/main" Requires="a14">
          <p:sp>
            <p:nvSpPr>
              <p:cNvPr id="6" name="Title 1">
                <a:extLst>
                  <a:ext uri="{FF2B5EF4-FFF2-40B4-BE49-F238E27FC236}">
                    <a16:creationId xmlns:a16="http://schemas.microsoft.com/office/drawing/2014/main" id="{36282373-5F9F-4365-8E99-AD6DF6B99A16}"/>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Daily symptom onset across varying </a:t>
                </a:r>
                <a14:m>
                  <m:oMath xmlns:m="http://schemas.openxmlformats.org/officeDocument/2006/math">
                    <m:r>
                      <a:rPr lang="ko-KR" altLang="en-US" b="0" i="1" smtClean="0">
                        <a:solidFill>
                          <a:srgbClr val="F4A628"/>
                        </a:solidFill>
                        <a:effectLst/>
                        <a:latin typeface="Cambria Math" panose="02040503050406030204" pitchFamily="18" charset="0"/>
                      </a:rPr>
                      <m:t>𝛽</m:t>
                    </m:r>
                  </m:oMath>
                </a14:m>
                <a:endParaRPr lang="en-US" b="0" i="0" baseline="-25000" dirty="0">
                  <a:solidFill>
                    <a:srgbClr val="F4A628"/>
                  </a:solidFill>
                  <a:effectLst/>
                  <a:latin typeface="Yanone Kaffeesatz"/>
                </a:endParaRPr>
              </a:p>
            </p:txBody>
          </p:sp>
        </mc:Choice>
        <mc:Fallback>
          <p:sp>
            <p:nvSpPr>
              <p:cNvPr id="6" name="Title 1">
                <a:extLst>
                  <a:ext uri="{FF2B5EF4-FFF2-40B4-BE49-F238E27FC236}">
                    <a16:creationId xmlns:a16="http://schemas.microsoft.com/office/drawing/2014/main" id="{36282373-5F9F-4365-8E99-AD6DF6B99A16}"/>
                  </a:ext>
                </a:extLst>
              </p:cNvPr>
              <p:cNvSpPr txBox="1">
                <a:spLocks noRot="1" noChangeAspect="1" noMove="1" noResize="1" noEditPoints="1" noAdjustHandles="1" noChangeArrowheads="1" noChangeShapeType="1" noTextEdit="1"/>
              </p:cNvSpPr>
              <p:nvPr/>
            </p:nvSpPr>
            <p:spPr>
              <a:xfrm>
                <a:off x="1052512" y="145865"/>
                <a:ext cx="10086975" cy="1179513"/>
              </a:xfrm>
              <a:prstGeom prst="rect">
                <a:avLst/>
              </a:prstGeom>
              <a:blipFill>
                <a:blip r:embed="rId3"/>
                <a:stretch>
                  <a:fillRect l="-2479" b="-4663"/>
                </a:stretch>
              </a:blipFill>
            </p:spPr>
            <p:txBody>
              <a:bodyPr/>
              <a:lstStyle/>
              <a:p>
                <a:r>
                  <a:rPr lang="en-US">
                    <a:noFill/>
                  </a:rPr>
                  <a:t> </a:t>
                </a:r>
              </a:p>
            </p:txBody>
          </p:sp>
        </mc:Fallback>
      </mc:AlternateContent>
    </p:spTree>
    <p:extLst>
      <p:ext uri="{BB962C8B-B14F-4D97-AF65-F5344CB8AC3E}">
        <p14:creationId xmlns:p14="http://schemas.microsoft.com/office/powerpoint/2010/main" val="526336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F6A63-8CFD-4160-8A49-7898BFBC6491}"/>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Maximize log-likelihood</a:t>
            </a:r>
            <a:endParaRPr lang="en-US" b="0" i="0" baseline="-25000" dirty="0">
              <a:solidFill>
                <a:srgbClr val="F4A628"/>
              </a:solidFill>
              <a:effectLst/>
              <a:latin typeface="Yanone Kaffeesatz"/>
            </a:endParaRPr>
          </a:p>
        </p:txBody>
      </p:sp>
      <p:sp>
        <p:nvSpPr>
          <p:cNvPr id="5" name="Content Placeholder 3">
            <a:extLst>
              <a:ext uri="{FF2B5EF4-FFF2-40B4-BE49-F238E27FC236}">
                <a16:creationId xmlns:a16="http://schemas.microsoft.com/office/drawing/2014/main" id="{DC274E1F-6395-45AF-899B-42042134A7C2}"/>
              </a:ext>
            </a:extLst>
          </p:cNvPr>
          <p:cNvSpPr txBox="1">
            <a:spLocks/>
          </p:cNvSpPr>
          <p:nvPr/>
        </p:nvSpPr>
        <p:spPr>
          <a:xfrm>
            <a:off x="1052512" y="1841497"/>
            <a:ext cx="10849202" cy="11049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poisson_loglik &lt;- function(params) {</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  model &lt;- daily_case( params = params)</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  sum(dpois(x = wuhan_data, lambda = model, log = TRUE))</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a:t>
            </a:r>
            <a:endParaRPr lang="en-US" altLang="ko-KR" sz="1600" i="1" dirty="0">
              <a:solidFill>
                <a:schemeClr val="bg1">
                  <a:lumMod val="50000"/>
                </a:schemeClr>
              </a:solidFill>
              <a:latin typeface="Source Code Pro" panose="020B0509030403020204" pitchFamily="49" charset="0"/>
              <a:ea typeface="Source Code Pro" panose="020B0509030403020204" pitchFamily="49" charset="0"/>
            </a:endParaRPr>
          </a:p>
        </p:txBody>
      </p:sp>
      <p:sp>
        <p:nvSpPr>
          <p:cNvPr id="6" name="Content Placeholder 3">
            <a:extLst>
              <a:ext uri="{FF2B5EF4-FFF2-40B4-BE49-F238E27FC236}">
                <a16:creationId xmlns:a16="http://schemas.microsoft.com/office/drawing/2014/main" id="{C46BC6FB-1398-41FA-8248-B30D6237B4A0}"/>
              </a:ext>
            </a:extLst>
          </p:cNvPr>
          <p:cNvSpPr txBox="1">
            <a:spLocks/>
          </p:cNvSpPr>
          <p:nvPr/>
        </p:nvSpPr>
        <p:spPr>
          <a:xfrm>
            <a:off x="1083128" y="3345541"/>
            <a:ext cx="6144986" cy="83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00"/>
              </a:lnSpc>
              <a:spcBef>
                <a:spcPts val="0"/>
              </a:spcBef>
            </a:pPr>
            <a:r>
              <a:rPr lang="en-US" altLang="ko-KR" sz="2400" dirty="0"/>
              <a:t>stats::</a:t>
            </a:r>
            <a:r>
              <a:rPr lang="en-US" altLang="ko-KR" sz="2400" dirty="0" err="1"/>
              <a:t>optim</a:t>
            </a:r>
            <a:r>
              <a:rPr lang="en-US" altLang="ko-KR" sz="2400" dirty="0"/>
              <a:t> function</a:t>
            </a:r>
            <a:endParaRPr lang="en-US" sz="2400" dirty="0"/>
          </a:p>
        </p:txBody>
      </p:sp>
      <p:sp>
        <p:nvSpPr>
          <p:cNvPr id="7" name="Content Placeholder 3">
            <a:extLst>
              <a:ext uri="{FF2B5EF4-FFF2-40B4-BE49-F238E27FC236}">
                <a16:creationId xmlns:a16="http://schemas.microsoft.com/office/drawing/2014/main" id="{09225699-98A5-42A3-8A70-14ABC4310D0C}"/>
              </a:ext>
            </a:extLst>
          </p:cNvPr>
          <p:cNvSpPr txBox="1">
            <a:spLocks/>
          </p:cNvSpPr>
          <p:nvPr/>
        </p:nvSpPr>
        <p:spPr>
          <a:xfrm>
            <a:off x="1083128" y="4019551"/>
            <a:ext cx="10818586" cy="161199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f4 &lt;- function(par) {</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params &lt;-  c(beta = par[1], sigma=1/5.2, gamma = 1/4.5)</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  - </a:t>
            </a:r>
            <a:r>
              <a:rPr lang="en-US" altLang="ko-KR" sz="1600" dirty="0" err="1">
                <a:latin typeface="Source Code Pro" panose="020B0509030403020204" pitchFamily="49" charset="0"/>
                <a:ea typeface="Source Code Pro" panose="020B0509030403020204" pitchFamily="49" charset="0"/>
              </a:rPr>
              <a:t>poisson_loglik</a:t>
            </a:r>
            <a:r>
              <a:rPr lang="en-US" altLang="ko-KR" sz="1600" dirty="0">
                <a:latin typeface="Source Code Pro" panose="020B0509030403020204" pitchFamily="49" charset="0"/>
                <a:ea typeface="Source Code Pro" panose="020B0509030403020204" pitchFamily="49" charset="0"/>
              </a:rPr>
              <a:t>(params)</a:t>
            </a: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a:t>
            </a:r>
          </a:p>
          <a:p>
            <a:pPr marL="0" indent="0">
              <a:lnSpc>
                <a:spcPct val="100000"/>
              </a:lnSpc>
              <a:spcBef>
                <a:spcPts val="0"/>
              </a:spcBef>
              <a:buNone/>
            </a:pPr>
            <a:endParaRPr lang="en-US" altLang="ko-KR" sz="1600" dirty="0">
              <a:latin typeface="Source Code Pro" panose="020B0509030403020204" pitchFamily="49" charset="0"/>
              <a:ea typeface="Source Code Pro" panose="020B0509030403020204" pitchFamily="49" charset="0"/>
            </a:endParaRPr>
          </a:p>
          <a:p>
            <a:pPr marL="0" indent="0">
              <a:lnSpc>
                <a:spcPct val="100000"/>
              </a:lnSpc>
              <a:spcBef>
                <a:spcPts val="0"/>
              </a:spcBef>
              <a:buNone/>
            </a:pPr>
            <a:r>
              <a:rPr lang="en-US" altLang="ko-KR" sz="1600" dirty="0">
                <a:latin typeface="Source Code Pro" panose="020B0509030403020204" pitchFamily="49" charset="0"/>
                <a:ea typeface="Source Code Pro" panose="020B0509030403020204" pitchFamily="49" charset="0"/>
              </a:rPr>
              <a:t>fit4 &lt;- </a:t>
            </a:r>
            <a:r>
              <a:rPr lang="en-US" altLang="ko-KR" sz="1600" dirty="0" err="1">
                <a:latin typeface="Source Code Pro" panose="020B0509030403020204" pitchFamily="49" charset="0"/>
                <a:ea typeface="Source Code Pro" panose="020B0509030403020204" pitchFamily="49" charset="0"/>
              </a:rPr>
              <a:t>optim</a:t>
            </a:r>
            <a:r>
              <a:rPr lang="en-US" altLang="ko-KR" sz="1600" dirty="0">
                <a:latin typeface="Source Code Pro" panose="020B0509030403020204" pitchFamily="49" charset="0"/>
                <a:ea typeface="Source Code Pro" panose="020B0509030403020204" pitchFamily="49" charset="0"/>
              </a:rPr>
              <a:t>(f4, par = c(0.1), method = "Brent", lower = 0, upper = 10) </a:t>
            </a:r>
            <a:endParaRPr lang="en-US" altLang="ko-KR" sz="1600" i="1" dirty="0">
              <a:solidFill>
                <a:schemeClr val="bg1">
                  <a:lumMod val="50000"/>
                </a:schemeClr>
              </a:solidFill>
              <a:latin typeface="Source Code Pro" panose="020B0509030403020204" pitchFamily="49" charset="0"/>
              <a:ea typeface="Source Code Pro" panose="020B0509030403020204" pitchFamily="49" charset="0"/>
            </a:endParaRPr>
          </a:p>
        </p:txBody>
      </p:sp>
      <p:sp>
        <p:nvSpPr>
          <p:cNvPr id="8" name="Content Placeholder 3">
            <a:extLst>
              <a:ext uri="{FF2B5EF4-FFF2-40B4-BE49-F238E27FC236}">
                <a16:creationId xmlns:a16="http://schemas.microsoft.com/office/drawing/2014/main" id="{316A6F76-3DA2-44A4-9DCB-0F10FAC58135}"/>
              </a:ext>
            </a:extLst>
          </p:cNvPr>
          <p:cNvSpPr txBox="1">
            <a:spLocks/>
          </p:cNvSpPr>
          <p:nvPr/>
        </p:nvSpPr>
        <p:spPr>
          <a:xfrm>
            <a:off x="1072242" y="1226454"/>
            <a:ext cx="6155872" cy="83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200"/>
              </a:lnSpc>
              <a:spcBef>
                <a:spcPts val="0"/>
              </a:spcBef>
            </a:pPr>
            <a:r>
              <a:rPr lang="en-US" altLang="ko-KR" sz="2400" dirty="0"/>
              <a:t>Poisson likelihood function</a:t>
            </a:r>
            <a:endParaRPr lang="en-US" sz="2400" dirty="0"/>
          </a:p>
        </p:txBody>
      </p:sp>
    </p:spTree>
    <p:extLst>
      <p:ext uri="{BB962C8B-B14F-4D97-AF65-F5344CB8AC3E}">
        <p14:creationId xmlns:p14="http://schemas.microsoft.com/office/powerpoint/2010/main" val="1201551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FEB1-6EF4-4D0C-87F7-F2077691B854}"/>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Confidence interval</a:t>
            </a:r>
            <a:endParaRPr lang="en-US" b="0" i="0" baseline="-25000" dirty="0">
              <a:solidFill>
                <a:srgbClr val="F4A628"/>
              </a:solidFill>
              <a:effectLst/>
              <a:latin typeface="Yanone Kaffeesatz"/>
            </a:endParaRPr>
          </a:p>
        </p:txBody>
      </p:sp>
      <p:pic>
        <p:nvPicPr>
          <p:cNvPr id="4" name="Picture 3">
            <a:extLst>
              <a:ext uri="{FF2B5EF4-FFF2-40B4-BE49-F238E27FC236}">
                <a16:creationId xmlns:a16="http://schemas.microsoft.com/office/drawing/2014/main" id="{E4CA15BD-1AEC-480B-9D1E-0D59198A1B5F}"/>
              </a:ext>
            </a:extLst>
          </p:cNvPr>
          <p:cNvPicPr>
            <a:picLocks noChangeAspect="1"/>
          </p:cNvPicPr>
          <p:nvPr/>
        </p:nvPicPr>
        <p:blipFill>
          <a:blip r:embed="rId2"/>
          <a:stretch>
            <a:fillRect/>
          </a:stretch>
        </p:blipFill>
        <p:spPr>
          <a:xfrm>
            <a:off x="2522540" y="1332787"/>
            <a:ext cx="7200000" cy="4788798"/>
          </a:xfrm>
          <a:prstGeom prst="rect">
            <a:avLst/>
          </a:prstGeom>
        </p:spPr>
      </p:pic>
      <p:pic>
        <p:nvPicPr>
          <p:cNvPr id="6" name="Picture 5">
            <a:extLst>
              <a:ext uri="{FF2B5EF4-FFF2-40B4-BE49-F238E27FC236}">
                <a16:creationId xmlns:a16="http://schemas.microsoft.com/office/drawing/2014/main" id="{F60F56DA-316D-4767-9B00-9A2E8BE90D61}"/>
              </a:ext>
            </a:extLst>
          </p:cNvPr>
          <p:cNvPicPr>
            <a:picLocks noChangeAspect="1"/>
          </p:cNvPicPr>
          <p:nvPr/>
        </p:nvPicPr>
        <p:blipFill>
          <a:blip r:embed="rId3"/>
          <a:stretch>
            <a:fillRect/>
          </a:stretch>
        </p:blipFill>
        <p:spPr>
          <a:xfrm>
            <a:off x="1057272" y="6078765"/>
            <a:ext cx="6419850" cy="590550"/>
          </a:xfrm>
          <a:prstGeom prst="rect">
            <a:avLst/>
          </a:prstGeom>
        </p:spPr>
      </p:pic>
    </p:spTree>
    <p:extLst>
      <p:ext uri="{BB962C8B-B14F-4D97-AF65-F5344CB8AC3E}">
        <p14:creationId xmlns:p14="http://schemas.microsoft.com/office/powerpoint/2010/main" val="208073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2CE4-29FA-4EFE-9E47-99874FB91973}"/>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Model predictions at MLE</a:t>
            </a:r>
            <a:endParaRPr lang="en-US" b="0" i="0" baseline="-25000" dirty="0">
              <a:solidFill>
                <a:srgbClr val="F4A628"/>
              </a:solidFill>
              <a:effectLst/>
              <a:latin typeface="Yanone Kaffeesatz"/>
            </a:endParaRPr>
          </a:p>
        </p:txBody>
      </p:sp>
      <p:sp>
        <p:nvSpPr>
          <p:cNvPr id="3" name="Content Placeholder 3">
            <a:extLst>
              <a:ext uri="{FF2B5EF4-FFF2-40B4-BE49-F238E27FC236}">
                <a16:creationId xmlns:a16="http://schemas.microsoft.com/office/drawing/2014/main" id="{EB6CA65E-051C-4675-B205-6A8654BF4E9E}"/>
              </a:ext>
            </a:extLst>
          </p:cNvPr>
          <p:cNvSpPr txBox="1">
            <a:spLocks/>
          </p:cNvSpPr>
          <p:nvPr/>
        </p:nvSpPr>
        <p:spPr>
          <a:xfrm>
            <a:off x="1052512" y="1325378"/>
            <a:ext cx="10849202" cy="1303747"/>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params &lt;- c(beta = fit4$par, sigma = 1/5.2, gamma = 1/4.5)</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model_pred &lt;- daily_case(params)</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simdat &lt;- replicate(2000, rpois(n = length(model_pred), lambda = model_pred))</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quantiles &lt;- apply(simdat, 1, quantile, probs = c(0.025, 0.5, 0.975))</a:t>
            </a:r>
          </a:p>
          <a:p>
            <a:pPr marL="0" indent="0">
              <a:lnSpc>
                <a:spcPct val="100000"/>
              </a:lnSpc>
              <a:spcBef>
                <a:spcPts val="0"/>
              </a:spcBef>
              <a:buNone/>
            </a:pPr>
            <a:r>
              <a:rPr lang="pt-BR" altLang="ko-KR" sz="1600" dirty="0">
                <a:latin typeface="Source Code Pro" panose="020B0509030403020204" pitchFamily="49" charset="0"/>
                <a:ea typeface="Source Code Pro" panose="020B0509030403020204" pitchFamily="49" charset="0"/>
              </a:rPr>
              <a:t>typical &lt;- sample(ncol(simdat), 1)</a:t>
            </a:r>
            <a:endParaRPr lang="en-US" altLang="ko-KR" sz="1600" i="1" dirty="0">
              <a:solidFill>
                <a:schemeClr val="bg1">
                  <a:lumMod val="50000"/>
                </a:schemeClr>
              </a:solidFill>
              <a:latin typeface="Source Code Pro" panose="020B0509030403020204" pitchFamily="49" charset="0"/>
              <a:ea typeface="Source Code Pro" panose="020B0509030403020204" pitchFamily="49" charset="0"/>
            </a:endParaRPr>
          </a:p>
        </p:txBody>
      </p:sp>
      <p:pic>
        <p:nvPicPr>
          <p:cNvPr id="6" name="Picture 5" descr="Chart&#10;&#10;Description automatically generated">
            <a:extLst>
              <a:ext uri="{FF2B5EF4-FFF2-40B4-BE49-F238E27FC236}">
                <a16:creationId xmlns:a16="http://schemas.microsoft.com/office/drawing/2014/main" id="{F7F4CCCD-A8BB-4CD0-BAC1-1801E8F596BA}"/>
              </a:ext>
            </a:extLst>
          </p:cNvPr>
          <p:cNvPicPr>
            <a:picLocks noChangeAspect="1"/>
          </p:cNvPicPr>
          <p:nvPr/>
        </p:nvPicPr>
        <p:blipFill>
          <a:blip r:embed="rId3"/>
          <a:stretch>
            <a:fillRect/>
          </a:stretch>
        </p:blipFill>
        <p:spPr>
          <a:xfrm>
            <a:off x="4081142" y="2690580"/>
            <a:ext cx="4050583" cy="4050583"/>
          </a:xfrm>
          <a:prstGeom prst="rect">
            <a:avLst/>
          </a:prstGeom>
        </p:spPr>
      </p:pic>
    </p:spTree>
    <p:extLst>
      <p:ext uri="{BB962C8B-B14F-4D97-AF65-F5344CB8AC3E}">
        <p14:creationId xmlns:p14="http://schemas.microsoft.com/office/powerpoint/2010/main" val="3180625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167937"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4000" dirty="0">
                <a:solidFill>
                  <a:srgbClr val="F4950A"/>
                </a:solidFill>
                <a:latin typeface="Yanone Kaffeesatz"/>
              </a:rPr>
              <a:t>Beyond the simple model</a:t>
            </a:r>
            <a:endParaRPr lang="en-US" sz="4000" dirty="0">
              <a:solidFill>
                <a:srgbClr val="F4950A"/>
              </a:solidFill>
              <a:latin typeface="Yanone Kaffeesatz"/>
            </a:endParaRPr>
          </a:p>
        </p:txBody>
      </p:sp>
      <p:sp>
        <p:nvSpPr>
          <p:cNvPr id="16" name="Content Placeholder 3">
            <a:extLst>
              <a:ext uri="{FF2B5EF4-FFF2-40B4-BE49-F238E27FC236}">
                <a16:creationId xmlns:a16="http://schemas.microsoft.com/office/drawing/2014/main" id="{BA925316-D5C5-45F8-A2DC-01793F11180F}"/>
              </a:ext>
            </a:extLst>
          </p:cNvPr>
          <p:cNvSpPr txBox="1">
            <a:spLocks/>
          </p:cNvSpPr>
          <p:nvPr/>
        </p:nvSpPr>
        <p:spPr>
          <a:xfrm>
            <a:off x="1013968" y="1485901"/>
            <a:ext cx="10168128" cy="4025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Additional states (e.g., vaccinated states) with more parameters and multiple data sets</a:t>
            </a:r>
          </a:p>
          <a:p>
            <a:r>
              <a:rPr lang="en-US" altLang="ko-KR" sz="2400" dirty="0"/>
              <a:t>Stochastic model to include process noise</a:t>
            </a:r>
          </a:p>
          <a:p>
            <a:r>
              <a:rPr lang="en-US" altLang="ko-KR" sz="2400" dirty="0"/>
              <a:t>Individual-based model to include individual behaviors</a:t>
            </a:r>
          </a:p>
          <a:p>
            <a:r>
              <a:rPr lang="en-US" altLang="ko-KR" sz="2400" dirty="0"/>
              <a:t>Model comparison</a:t>
            </a:r>
          </a:p>
          <a:p>
            <a:r>
              <a:rPr lang="en-US" altLang="ko-KR" sz="2400" dirty="0"/>
              <a:t>Bayesian inference</a:t>
            </a:r>
            <a:endParaRPr lang="en-US" sz="2400" dirty="0"/>
          </a:p>
        </p:txBody>
      </p:sp>
    </p:spTree>
    <p:extLst>
      <p:ext uri="{BB962C8B-B14F-4D97-AF65-F5344CB8AC3E}">
        <p14:creationId xmlns:p14="http://schemas.microsoft.com/office/powerpoint/2010/main" val="1978992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7CDE-8CF3-48BC-A1CE-602CA8C1DDD5}"/>
              </a:ext>
            </a:extLst>
          </p:cNvPr>
          <p:cNvSpPr txBox="1">
            <a:spLocks/>
          </p:cNvSpPr>
          <p:nvPr/>
        </p:nvSpPr>
        <p:spPr>
          <a:xfrm>
            <a:off x="988644" y="145865"/>
            <a:ext cx="10167937"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4000" dirty="0">
                <a:solidFill>
                  <a:srgbClr val="F4950A"/>
                </a:solidFill>
                <a:latin typeface="Yanone Kaffeesatz"/>
              </a:rPr>
              <a:t>Summary</a:t>
            </a:r>
            <a:endParaRPr lang="en-US" sz="4000" dirty="0">
              <a:solidFill>
                <a:srgbClr val="F4950A"/>
              </a:solidFill>
              <a:latin typeface="Yanone Kaffeesatz"/>
            </a:endParaRPr>
          </a:p>
        </p:txBody>
      </p:sp>
      <p:sp>
        <p:nvSpPr>
          <p:cNvPr id="16" name="Content Placeholder 3">
            <a:extLst>
              <a:ext uri="{FF2B5EF4-FFF2-40B4-BE49-F238E27FC236}">
                <a16:creationId xmlns:a16="http://schemas.microsoft.com/office/drawing/2014/main" id="{BA925316-D5C5-45F8-A2DC-01793F11180F}"/>
              </a:ext>
            </a:extLst>
          </p:cNvPr>
          <p:cNvSpPr txBox="1">
            <a:spLocks/>
          </p:cNvSpPr>
          <p:nvPr/>
        </p:nvSpPr>
        <p:spPr>
          <a:xfrm>
            <a:off x="1013968" y="1485901"/>
            <a:ext cx="10168128" cy="4025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We seek to create simple, logically coherent models to study infectious disease transmission</a:t>
            </a:r>
          </a:p>
          <a:p>
            <a:r>
              <a:rPr lang="en-US" altLang="ko-KR" sz="2400" dirty="0"/>
              <a:t>SIR models can be implemented using a simple function and solved numerically in R</a:t>
            </a:r>
          </a:p>
          <a:p>
            <a:r>
              <a:rPr lang="en-US" altLang="ko-KR" sz="2400" dirty="0"/>
              <a:t>Likelihood-based methods provide a good framework for parameter estimation</a:t>
            </a:r>
            <a:endParaRPr lang="en-US" sz="2400" dirty="0"/>
          </a:p>
        </p:txBody>
      </p:sp>
    </p:spTree>
    <p:extLst>
      <p:ext uri="{BB962C8B-B14F-4D97-AF65-F5344CB8AC3E}">
        <p14:creationId xmlns:p14="http://schemas.microsoft.com/office/powerpoint/2010/main" val="1287025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5244-A859-46B4-83F4-2FF3F8C5C2FE}"/>
              </a:ext>
            </a:extLst>
          </p:cNvPr>
          <p:cNvSpPr txBox="1">
            <a:spLocks/>
          </p:cNvSpPr>
          <p:nvPr/>
        </p:nvSpPr>
        <p:spPr>
          <a:xfrm>
            <a:off x="1941095" y="2750246"/>
            <a:ext cx="8306635" cy="13657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6600" b="0" i="0" dirty="0">
                <a:solidFill>
                  <a:srgbClr val="F4A628"/>
                </a:solidFill>
                <a:effectLst/>
                <a:latin typeface="Yanone Kaffeesatz"/>
              </a:rPr>
              <a:t>Supplementary Material</a:t>
            </a:r>
            <a:endParaRPr lang="en-US" sz="6600" b="0" i="1" baseline="-25000" dirty="0">
              <a:solidFill>
                <a:srgbClr val="F4A628"/>
              </a:solidFill>
              <a:effectLst/>
              <a:latin typeface="Yanone Kaffeesatz"/>
            </a:endParaRPr>
          </a:p>
        </p:txBody>
      </p:sp>
    </p:spTree>
    <p:extLst>
      <p:ext uri="{BB962C8B-B14F-4D97-AF65-F5344CB8AC3E}">
        <p14:creationId xmlns:p14="http://schemas.microsoft.com/office/powerpoint/2010/main" val="2519426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11F0A2-C6C5-4A21-9BF4-DC51F29DD0DD}"/>
              </a:ext>
            </a:extLst>
          </p:cNvPr>
          <p:cNvPicPr>
            <a:picLocks noChangeAspect="1"/>
          </p:cNvPicPr>
          <p:nvPr/>
        </p:nvPicPr>
        <p:blipFill>
          <a:blip r:embed="rId2"/>
          <a:stretch>
            <a:fillRect/>
          </a:stretch>
        </p:blipFill>
        <p:spPr>
          <a:xfrm>
            <a:off x="6438899" y="1854200"/>
            <a:ext cx="4029075" cy="4638675"/>
          </a:xfrm>
          <a:prstGeom prst="rect">
            <a:avLst/>
          </a:prstGeom>
        </p:spPr>
      </p:pic>
      <p:sp>
        <p:nvSpPr>
          <p:cNvPr id="3" name="TextBox 2">
            <a:extLst>
              <a:ext uri="{FF2B5EF4-FFF2-40B4-BE49-F238E27FC236}">
                <a16:creationId xmlns:a16="http://schemas.microsoft.com/office/drawing/2014/main" id="{118D740A-66EB-4A10-ADC3-ABE163568E82}"/>
              </a:ext>
            </a:extLst>
          </p:cNvPr>
          <p:cNvSpPr txBox="1"/>
          <p:nvPr/>
        </p:nvSpPr>
        <p:spPr>
          <a:xfrm>
            <a:off x="835223" y="2290564"/>
            <a:ext cx="5257800" cy="1477328"/>
          </a:xfrm>
          <a:prstGeom prst="rect">
            <a:avLst/>
          </a:prstGeom>
          <a:noFill/>
        </p:spPr>
        <p:txBody>
          <a:bodyPr wrap="square">
            <a:spAutoFit/>
          </a:bodyPr>
          <a:lstStyle/>
          <a:p>
            <a:r>
              <a:rPr lang="en-US" dirty="0"/>
              <a:t>the number of new infections incident </a:t>
            </a:r>
          </a:p>
          <a:p>
            <a:r>
              <a:rPr lang="en-US" dirty="0"/>
              <a:t>at a single point in time (</a:t>
            </a:r>
            <a:r>
              <a:rPr lang="en-US" dirty="0" err="1"/>
              <a:t>ti</a:t>
            </a:r>
            <a:r>
              <a:rPr lang="en-US" dirty="0"/>
              <a:t>, blue arrow), relative to the number of infections in the previous generation (green arrows) and their current infectiousness (green curve)</a:t>
            </a:r>
          </a:p>
        </p:txBody>
      </p:sp>
      <p:sp>
        <p:nvSpPr>
          <p:cNvPr id="4" name="TextBox 3">
            <a:extLst>
              <a:ext uri="{FF2B5EF4-FFF2-40B4-BE49-F238E27FC236}">
                <a16:creationId xmlns:a16="http://schemas.microsoft.com/office/drawing/2014/main" id="{7ED6412C-E419-4D89-89A8-C2990F44437D}"/>
              </a:ext>
            </a:extLst>
          </p:cNvPr>
          <p:cNvSpPr txBox="1"/>
          <p:nvPr/>
        </p:nvSpPr>
        <p:spPr>
          <a:xfrm>
            <a:off x="852486" y="1969135"/>
            <a:ext cx="7600950" cy="369332"/>
          </a:xfrm>
          <a:prstGeom prst="rect">
            <a:avLst/>
          </a:prstGeom>
          <a:noFill/>
        </p:spPr>
        <p:txBody>
          <a:bodyPr wrap="square">
            <a:spAutoFit/>
          </a:bodyPr>
          <a:lstStyle/>
          <a:p>
            <a:r>
              <a:rPr lang="en-US" dirty="0"/>
              <a:t>(A) The instantaneous reproductive number </a:t>
            </a:r>
          </a:p>
        </p:txBody>
      </p:sp>
      <p:sp>
        <p:nvSpPr>
          <p:cNvPr id="5" name="TextBox 4">
            <a:extLst>
              <a:ext uri="{FF2B5EF4-FFF2-40B4-BE49-F238E27FC236}">
                <a16:creationId xmlns:a16="http://schemas.microsoft.com/office/drawing/2014/main" id="{DD5ABE85-1BF9-480C-8594-FBE6FDD1E165}"/>
              </a:ext>
            </a:extLst>
          </p:cNvPr>
          <p:cNvSpPr txBox="1"/>
          <p:nvPr/>
        </p:nvSpPr>
        <p:spPr>
          <a:xfrm>
            <a:off x="900112" y="4090908"/>
            <a:ext cx="5439728" cy="369332"/>
          </a:xfrm>
          <a:prstGeom prst="rect">
            <a:avLst/>
          </a:prstGeom>
          <a:noFill/>
        </p:spPr>
        <p:txBody>
          <a:bodyPr wrap="square">
            <a:spAutoFit/>
          </a:bodyPr>
          <a:lstStyle/>
          <a:p>
            <a:r>
              <a:rPr lang="en-US" dirty="0"/>
              <a:t>(B),</a:t>
            </a:r>
            <a:r>
              <a:rPr lang="ko-KR" altLang="en-US" dirty="0"/>
              <a:t> </a:t>
            </a:r>
            <a:r>
              <a:rPr lang="en-US" altLang="ko-KR" dirty="0"/>
              <a:t>(C) </a:t>
            </a:r>
            <a:r>
              <a:rPr lang="en-US" dirty="0"/>
              <a:t>The case reproductive number</a:t>
            </a:r>
          </a:p>
        </p:txBody>
      </p:sp>
      <p:sp>
        <p:nvSpPr>
          <p:cNvPr id="6" name="TextBox 5">
            <a:extLst>
              <a:ext uri="{FF2B5EF4-FFF2-40B4-BE49-F238E27FC236}">
                <a16:creationId xmlns:a16="http://schemas.microsoft.com/office/drawing/2014/main" id="{83B57411-83CE-45A9-A1E2-5FC124DCE64E}"/>
              </a:ext>
            </a:extLst>
          </p:cNvPr>
          <p:cNvSpPr txBox="1"/>
          <p:nvPr/>
        </p:nvSpPr>
        <p:spPr>
          <a:xfrm>
            <a:off x="858202" y="4475162"/>
            <a:ext cx="4978716" cy="1477328"/>
          </a:xfrm>
          <a:prstGeom prst="rect">
            <a:avLst/>
          </a:prstGeom>
          <a:noFill/>
        </p:spPr>
        <p:txBody>
          <a:bodyPr wrap="square">
            <a:spAutoFit/>
          </a:bodyPr>
          <a:lstStyle/>
          <a:p>
            <a:r>
              <a:rPr lang="en-US" dirty="0"/>
              <a:t>the average number of new infections that </a:t>
            </a:r>
          </a:p>
          <a:p>
            <a:r>
              <a:rPr lang="en-US" dirty="0"/>
              <a:t>an individual who becomes infected on day </a:t>
            </a:r>
            <a:r>
              <a:rPr lang="en-US" dirty="0" err="1"/>
              <a:t>ti</a:t>
            </a:r>
            <a:r>
              <a:rPr lang="en-US" dirty="0"/>
              <a:t> (green arrows in B) or symptomatic on day </a:t>
            </a:r>
            <a:r>
              <a:rPr lang="en-US" dirty="0" err="1"/>
              <a:t>ts</a:t>
            </a:r>
            <a:r>
              <a:rPr lang="en-US" dirty="0"/>
              <a:t> (yellow arrows in C) will eventually go on to cause (blue downward arrows in B and C). </a:t>
            </a:r>
          </a:p>
        </p:txBody>
      </p:sp>
      <p:sp>
        <p:nvSpPr>
          <p:cNvPr id="7" name="Title 1">
            <a:extLst>
              <a:ext uri="{FF2B5EF4-FFF2-40B4-BE49-F238E27FC236}">
                <a16:creationId xmlns:a16="http://schemas.microsoft.com/office/drawing/2014/main" id="{73CB59CA-7F6B-4919-8D7E-9E98FC73FD59}"/>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Effective reproduction number (</a:t>
            </a:r>
            <a:r>
              <a:rPr lang="en-US" altLang="ko-KR" b="0" i="1" dirty="0">
                <a:solidFill>
                  <a:srgbClr val="F4A628"/>
                </a:solidFill>
                <a:effectLst/>
                <a:latin typeface="Yanone Kaffeesatz"/>
              </a:rPr>
              <a:t>R</a:t>
            </a:r>
            <a:r>
              <a:rPr lang="en-US" altLang="ko-KR" b="0" i="1" baseline="-25000" dirty="0">
                <a:solidFill>
                  <a:srgbClr val="F4A628"/>
                </a:solidFill>
                <a:effectLst/>
                <a:latin typeface="Yanone Kaffeesatz"/>
              </a:rPr>
              <a:t>t</a:t>
            </a:r>
            <a:r>
              <a:rPr lang="en-US" altLang="ko-KR" b="0" i="0" dirty="0">
                <a:solidFill>
                  <a:srgbClr val="F4A628"/>
                </a:solidFill>
                <a:effectLst/>
                <a:latin typeface="Yanone Kaffeesatz"/>
              </a:rPr>
              <a:t>  or </a:t>
            </a:r>
            <a:r>
              <a:rPr lang="en-US" altLang="ko-KR" b="0" i="1" dirty="0" err="1">
                <a:solidFill>
                  <a:srgbClr val="F4A628"/>
                </a:solidFill>
                <a:effectLst/>
                <a:latin typeface="Yanone Kaffeesatz"/>
              </a:rPr>
              <a:t>R</a:t>
            </a:r>
            <a:r>
              <a:rPr lang="en-US" altLang="ko-KR" b="0" i="1" baseline="-25000" dirty="0" err="1">
                <a:solidFill>
                  <a:srgbClr val="F4A628"/>
                </a:solidFill>
                <a:effectLst/>
                <a:latin typeface="Yanone Kaffeesatz"/>
              </a:rPr>
              <a:t>eff</a:t>
            </a:r>
            <a:r>
              <a:rPr lang="en-US" altLang="ko-KR" b="0" i="0" dirty="0">
                <a:solidFill>
                  <a:srgbClr val="F4A628"/>
                </a:solidFill>
                <a:effectLst/>
                <a:latin typeface="Yanone Kaffeesatz"/>
              </a:rPr>
              <a:t>)</a:t>
            </a:r>
            <a:endParaRPr lang="en-US" b="0" i="0" baseline="-25000" dirty="0">
              <a:solidFill>
                <a:srgbClr val="F4A628"/>
              </a:solidFill>
              <a:effectLst/>
              <a:latin typeface="Yanone Kaffeesatz"/>
            </a:endParaRPr>
          </a:p>
        </p:txBody>
      </p:sp>
    </p:spTree>
    <p:extLst>
      <p:ext uri="{BB962C8B-B14F-4D97-AF65-F5344CB8AC3E}">
        <p14:creationId xmlns:p14="http://schemas.microsoft.com/office/powerpoint/2010/main" val="2542445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3CB59CA-7F6B-4919-8D7E-9E98FC73FD59}"/>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Stochastic model</a:t>
            </a:r>
            <a:endParaRPr lang="en-US" b="0" i="0" baseline="-25000" dirty="0">
              <a:solidFill>
                <a:srgbClr val="F4A628"/>
              </a:solidFill>
              <a:effectLst/>
              <a:latin typeface="Yanone Kaffeesatz"/>
            </a:endParaRPr>
          </a:p>
        </p:txBody>
      </p:sp>
      <p:pic>
        <p:nvPicPr>
          <p:cNvPr id="9" name="Picture 8">
            <a:extLst>
              <a:ext uri="{FF2B5EF4-FFF2-40B4-BE49-F238E27FC236}">
                <a16:creationId xmlns:a16="http://schemas.microsoft.com/office/drawing/2014/main" id="{B40043F3-DB44-4B3E-8F2B-939673D15183}"/>
              </a:ext>
            </a:extLst>
          </p:cNvPr>
          <p:cNvPicPr>
            <a:picLocks noChangeAspect="1"/>
          </p:cNvPicPr>
          <p:nvPr/>
        </p:nvPicPr>
        <p:blipFill>
          <a:blip r:embed="rId2"/>
          <a:stretch>
            <a:fillRect/>
          </a:stretch>
        </p:blipFill>
        <p:spPr>
          <a:xfrm>
            <a:off x="1052512" y="4369478"/>
            <a:ext cx="2295525" cy="2409825"/>
          </a:xfrm>
          <a:prstGeom prst="rect">
            <a:avLst/>
          </a:prstGeom>
        </p:spPr>
      </p:pic>
      <p:pic>
        <p:nvPicPr>
          <p:cNvPr id="11" name="Picture 10">
            <a:extLst>
              <a:ext uri="{FF2B5EF4-FFF2-40B4-BE49-F238E27FC236}">
                <a16:creationId xmlns:a16="http://schemas.microsoft.com/office/drawing/2014/main" id="{6037C26F-C2C7-4C1B-A33A-605B94297FA6}"/>
              </a:ext>
            </a:extLst>
          </p:cNvPr>
          <p:cNvPicPr>
            <a:picLocks noChangeAspect="1"/>
          </p:cNvPicPr>
          <p:nvPr/>
        </p:nvPicPr>
        <p:blipFill>
          <a:blip r:embed="rId3"/>
          <a:stretch>
            <a:fillRect/>
          </a:stretch>
        </p:blipFill>
        <p:spPr>
          <a:xfrm>
            <a:off x="4253821" y="4296453"/>
            <a:ext cx="4714875" cy="2628900"/>
          </a:xfrm>
          <a:prstGeom prst="rect">
            <a:avLst/>
          </a:prstGeom>
        </p:spPr>
      </p:pic>
      <p:pic>
        <p:nvPicPr>
          <p:cNvPr id="13" name="Picture 12">
            <a:extLst>
              <a:ext uri="{FF2B5EF4-FFF2-40B4-BE49-F238E27FC236}">
                <a16:creationId xmlns:a16="http://schemas.microsoft.com/office/drawing/2014/main" id="{CADEE3AB-2882-4A32-9303-772C05043644}"/>
              </a:ext>
            </a:extLst>
          </p:cNvPr>
          <p:cNvPicPr>
            <a:picLocks noChangeAspect="1"/>
          </p:cNvPicPr>
          <p:nvPr/>
        </p:nvPicPr>
        <p:blipFill>
          <a:blip r:embed="rId4"/>
          <a:stretch>
            <a:fillRect/>
          </a:stretch>
        </p:blipFill>
        <p:spPr>
          <a:xfrm>
            <a:off x="1052512" y="1213176"/>
            <a:ext cx="8236631" cy="2750970"/>
          </a:xfrm>
          <a:prstGeom prst="rect">
            <a:avLst/>
          </a:prstGeom>
        </p:spPr>
      </p:pic>
    </p:spTree>
    <p:extLst>
      <p:ext uri="{BB962C8B-B14F-4D97-AF65-F5344CB8AC3E}">
        <p14:creationId xmlns:p14="http://schemas.microsoft.com/office/powerpoint/2010/main" val="320886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0D1-2864-1245-88D5-573028C9B2F6}"/>
              </a:ext>
            </a:extLst>
          </p:cNvPr>
          <p:cNvSpPr>
            <a:spLocks noGrp="1"/>
          </p:cNvSpPr>
          <p:nvPr>
            <p:ph type="title" idx="4294967295"/>
          </p:nvPr>
        </p:nvSpPr>
        <p:spPr>
          <a:xfrm>
            <a:off x="1042432" y="159313"/>
            <a:ext cx="10167937" cy="1179513"/>
          </a:xfrm>
        </p:spPr>
        <p:txBody>
          <a:bodyPr>
            <a:normAutofit/>
          </a:bodyPr>
          <a:lstStyle/>
          <a:p>
            <a:r>
              <a:rPr lang="en-US" dirty="0">
                <a:solidFill>
                  <a:srgbClr val="F4950A"/>
                </a:solidFill>
                <a:latin typeface="Yanone Kaffeesatz"/>
              </a:rPr>
              <a:t>Scientific modeling</a:t>
            </a:r>
          </a:p>
        </p:txBody>
      </p:sp>
      <p:pic>
        <p:nvPicPr>
          <p:cNvPr id="4" name="Picture 3" descr="Diagram&#10;&#10;Description automatically generated">
            <a:extLst>
              <a:ext uri="{FF2B5EF4-FFF2-40B4-BE49-F238E27FC236}">
                <a16:creationId xmlns:a16="http://schemas.microsoft.com/office/drawing/2014/main" id="{2091D0E3-5669-4FBB-B620-87338833433B}"/>
              </a:ext>
            </a:extLst>
          </p:cNvPr>
          <p:cNvPicPr>
            <a:picLocks noChangeAspect="1"/>
          </p:cNvPicPr>
          <p:nvPr/>
        </p:nvPicPr>
        <p:blipFill>
          <a:blip r:embed="rId3"/>
          <a:stretch>
            <a:fillRect/>
          </a:stretch>
        </p:blipFill>
        <p:spPr>
          <a:xfrm>
            <a:off x="926255" y="1252688"/>
            <a:ext cx="2016000" cy="2960999"/>
          </a:xfrm>
          <a:prstGeom prst="rect">
            <a:avLst/>
          </a:prstGeom>
        </p:spPr>
      </p:pic>
      <p:pic>
        <p:nvPicPr>
          <p:cNvPr id="6" name="Picture 5" descr="Map&#10;&#10;Description automatically generated">
            <a:extLst>
              <a:ext uri="{FF2B5EF4-FFF2-40B4-BE49-F238E27FC236}">
                <a16:creationId xmlns:a16="http://schemas.microsoft.com/office/drawing/2014/main" id="{CA91BA5A-B1B8-4D04-B7FB-BF2D6320D8C7}"/>
              </a:ext>
            </a:extLst>
          </p:cNvPr>
          <p:cNvPicPr>
            <a:picLocks noChangeAspect="1"/>
          </p:cNvPicPr>
          <p:nvPr/>
        </p:nvPicPr>
        <p:blipFill>
          <a:blip r:embed="rId4"/>
          <a:stretch>
            <a:fillRect/>
          </a:stretch>
        </p:blipFill>
        <p:spPr>
          <a:xfrm>
            <a:off x="3402387" y="1258145"/>
            <a:ext cx="3960000" cy="2828595"/>
          </a:xfrm>
          <a:prstGeom prst="rect">
            <a:avLst/>
          </a:prstGeom>
        </p:spPr>
      </p:pic>
      <p:pic>
        <p:nvPicPr>
          <p:cNvPr id="8" name="Picture 7" descr="A chalkboard with writing on it&#10;&#10;Description automatically generated with low confidence">
            <a:extLst>
              <a:ext uri="{FF2B5EF4-FFF2-40B4-BE49-F238E27FC236}">
                <a16:creationId xmlns:a16="http://schemas.microsoft.com/office/drawing/2014/main" id="{6D430B63-4D92-4F7D-99A6-C347453D9693}"/>
              </a:ext>
            </a:extLst>
          </p:cNvPr>
          <p:cNvPicPr>
            <a:picLocks noChangeAspect="1"/>
          </p:cNvPicPr>
          <p:nvPr/>
        </p:nvPicPr>
        <p:blipFill>
          <a:blip r:embed="rId5"/>
          <a:stretch>
            <a:fillRect/>
          </a:stretch>
        </p:blipFill>
        <p:spPr>
          <a:xfrm>
            <a:off x="7986230" y="1271591"/>
            <a:ext cx="3528000" cy="2771128"/>
          </a:xfrm>
          <a:prstGeom prst="rect">
            <a:avLst/>
          </a:prstGeom>
        </p:spPr>
      </p:pic>
      <p:sp>
        <p:nvSpPr>
          <p:cNvPr id="16" name="TextBox 15">
            <a:extLst>
              <a:ext uri="{FF2B5EF4-FFF2-40B4-BE49-F238E27FC236}">
                <a16:creationId xmlns:a16="http://schemas.microsoft.com/office/drawing/2014/main" id="{8654FF5C-280F-4DBB-B5F8-C24C8F619B49}"/>
              </a:ext>
            </a:extLst>
          </p:cNvPr>
          <p:cNvSpPr txBox="1"/>
          <p:nvPr/>
        </p:nvSpPr>
        <p:spPr>
          <a:xfrm>
            <a:off x="791785" y="4238525"/>
            <a:ext cx="10668722" cy="2533194"/>
          </a:xfrm>
          <a:prstGeom prst="rect">
            <a:avLst/>
          </a:prstGeom>
          <a:noFill/>
        </p:spPr>
        <p:txBody>
          <a:bodyPr wrap="square">
            <a:spAutoFit/>
          </a:bodyPr>
          <a:lstStyle/>
          <a:p>
            <a:pPr marL="342900" indent="-342900">
              <a:lnSpc>
                <a:spcPts val="32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Making a particular part or feature of the world easier to </a:t>
            </a:r>
            <a:r>
              <a:rPr lang="en-US" sz="2400" b="1" dirty="0">
                <a:latin typeface="Calibri" panose="020F0502020204030204" pitchFamily="34" charset="0"/>
                <a:ea typeface="Roboto" panose="02000000000000000000" pitchFamily="2" charset="0"/>
                <a:cs typeface="Calibri" panose="020F0502020204030204" pitchFamily="34" charset="0"/>
              </a:rPr>
              <a:t>understand</a:t>
            </a:r>
            <a:r>
              <a:rPr lang="en-US" sz="2400" dirty="0">
                <a:latin typeface="Calibri" panose="020F0502020204030204" pitchFamily="34" charset="0"/>
                <a:ea typeface="Roboto" panose="02000000000000000000" pitchFamily="2" charset="0"/>
                <a:cs typeface="Calibri" panose="020F0502020204030204" pitchFamily="34" charset="0"/>
              </a:rPr>
              <a:t>, </a:t>
            </a:r>
            <a:r>
              <a:rPr lang="en-US" sz="2400" b="1" dirty="0">
                <a:latin typeface="Calibri" panose="020F0502020204030204" pitchFamily="34" charset="0"/>
                <a:ea typeface="Roboto" panose="02000000000000000000" pitchFamily="2" charset="0"/>
                <a:cs typeface="Calibri" panose="020F0502020204030204" pitchFamily="34" charset="0"/>
              </a:rPr>
              <a:t>define</a:t>
            </a:r>
            <a:r>
              <a:rPr lang="en-US" sz="2400" dirty="0">
                <a:latin typeface="Calibri" panose="020F0502020204030204" pitchFamily="34" charset="0"/>
                <a:ea typeface="Roboto" panose="02000000000000000000" pitchFamily="2" charset="0"/>
                <a:cs typeface="Calibri" panose="020F0502020204030204" pitchFamily="34" charset="0"/>
              </a:rPr>
              <a:t>, </a:t>
            </a:r>
            <a:r>
              <a:rPr lang="en-US" sz="2400" b="1" dirty="0">
                <a:latin typeface="Calibri" panose="020F0502020204030204" pitchFamily="34" charset="0"/>
                <a:ea typeface="Roboto" panose="02000000000000000000" pitchFamily="2" charset="0"/>
                <a:cs typeface="Calibri" panose="020F0502020204030204" pitchFamily="34" charset="0"/>
              </a:rPr>
              <a:t>quantify</a:t>
            </a:r>
            <a:r>
              <a:rPr lang="en-US" sz="2400" dirty="0">
                <a:latin typeface="Calibri" panose="020F0502020204030204" pitchFamily="34" charset="0"/>
                <a:ea typeface="Roboto" panose="02000000000000000000" pitchFamily="2" charset="0"/>
                <a:cs typeface="Calibri" panose="020F0502020204030204" pitchFamily="34" charset="0"/>
              </a:rPr>
              <a:t>, </a:t>
            </a:r>
            <a:r>
              <a:rPr lang="en-US" sz="2400" b="1" dirty="0">
                <a:latin typeface="Calibri" panose="020F0502020204030204" pitchFamily="34" charset="0"/>
                <a:ea typeface="Roboto" panose="02000000000000000000" pitchFamily="2" charset="0"/>
                <a:cs typeface="Calibri" panose="020F0502020204030204" pitchFamily="34" charset="0"/>
              </a:rPr>
              <a:t>visualize</a:t>
            </a:r>
            <a:r>
              <a:rPr lang="en-US" sz="2400" dirty="0">
                <a:latin typeface="Calibri" panose="020F0502020204030204" pitchFamily="34" charset="0"/>
                <a:ea typeface="Roboto" panose="02000000000000000000" pitchFamily="2" charset="0"/>
                <a:cs typeface="Calibri" panose="020F0502020204030204" pitchFamily="34" charset="0"/>
              </a:rPr>
              <a:t>, or </a:t>
            </a:r>
            <a:r>
              <a:rPr lang="en-US" sz="2400" b="1" dirty="0">
                <a:latin typeface="Calibri" panose="020F0502020204030204" pitchFamily="34" charset="0"/>
                <a:ea typeface="Roboto" panose="02000000000000000000" pitchFamily="2" charset="0"/>
                <a:cs typeface="Calibri" panose="020F0502020204030204" pitchFamily="34" charset="0"/>
              </a:rPr>
              <a:t>simulate</a:t>
            </a:r>
            <a:r>
              <a:rPr lang="en-US" sz="2400" dirty="0">
                <a:latin typeface="Calibri" panose="020F0502020204030204" pitchFamily="34" charset="0"/>
                <a:ea typeface="Roboto" panose="02000000000000000000" pitchFamily="2" charset="0"/>
                <a:cs typeface="Calibri" panose="020F0502020204030204" pitchFamily="34" charset="0"/>
              </a:rPr>
              <a:t> (Scientific modelling, </a:t>
            </a:r>
            <a:r>
              <a:rPr lang="en-US" sz="2400" i="1" dirty="0">
                <a:latin typeface="Calibri" panose="020F0502020204030204" pitchFamily="34" charset="0"/>
                <a:ea typeface="Roboto" panose="02000000000000000000" pitchFamily="2" charset="0"/>
                <a:cs typeface="Calibri" panose="020F0502020204030204" pitchFamily="34" charset="0"/>
              </a:rPr>
              <a:t>Wikipedia</a:t>
            </a:r>
            <a:r>
              <a:rPr lang="en-US" sz="2400" dirty="0">
                <a:latin typeface="Calibri" panose="020F0502020204030204" pitchFamily="34" charset="0"/>
                <a:ea typeface="Roboto" panose="02000000000000000000" pitchFamily="2" charset="0"/>
                <a:cs typeface="Calibri" panose="020F0502020204030204" pitchFamily="34" charset="0"/>
              </a:rPr>
              <a:t>) </a:t>
            </a:r>
          </a:p>
          <a:p>
            <a:pPr marL="342900" indent="-342900">
              <a:lnSpc>
                <a:spcPts val="32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Doing so by referencing it to </a:t>
            </a:r>
            <a:r>
              <a:rPr lang="en-US" sz="2400" b="1" dirty="0">
                <a:latin typeface="Calibri" panose="020F0502020204030204" pitchFamily="34" charset="0"/>
                <a:ea typeface="Roboto" panose="02000000000000000000" pitchFamily="2" charset="0"/>
                <a:cs typeface="Calibri" panose="020F0502020204030204" pitchFamily="34" charset="0"/>
              </a:rPr>
              <a:t>commonly accepted knowledge</a:t>
            </a:r>
            <a:r>
              <a:rPr lang="en-US" sz="2400" dirty="0">
                <a:latin typeface="Calibri" panose="020F0502020204030204" pitchFamily="34" charset="0"/>
                <a:ea typeface="Roboto" panose="02000000000000000000" pitchFamily="2" charset="0"/>
                <a:cs typeface="Calibri" panose="020F0502020204030204" pitchFamily="34" charset="0"/>
              </a:rPr>
              <a:t> </a:t>
            </a:r>
          </a:p>
          <a:p>
            <a:pPr marL="342900" indent="-342900">
              <a:lnSpc>
                <a:spcPts val="32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Selecting and identifying </a:t>
            </a:r>
            <a:r>
              <a:rPr lang="en-US" sz="2400" b="1" dirty="0">
                <a:latin typeface="Calibri" panose="020F0502020204030204" pitchFamily="34" charset="0"/>
                <a:ea typeface="Roboto" panose="02000000000000000000" pitchFamily="2" charset="0"/>
                <a:cs typeface="Calibri" panose="020F0502020204030204" pitchFamily="34" charset="0"/>
              </a:rPr>
              <a:t>relevant aspects of a situation</a:t>
            </a:r>
            <a:r>
              <a:rPr lang="en-US" sz="2400" dirty="0">
                <a:latin typeface="Calibri" panose="020F0502020204030204" pitchFamily="34" charset="0"/>
                <a:ea typeface="Roboto" panose="02000000000000000000" pitchFamily="2" charset="0"/>
                <a:cs typeface="Calibri" panose="020F0502020204030204" pitchFamily="34" charset="0"/>
              </a:rPr>
              <a:t> in the real world </a:t>
            </a:r>
          </a:p>
          <a:p>
            <a:pPr marL="342900" indent="-342900">
              <a:lnSpc>
                <a:spcPts val="3200"/>
              </a:lnSpc>
              <a:buFont typeface="Arial" panose="020B0604020202020204" pitchFamily="34" charset="0"/>
              <a:buChar char="•"/>
            </a:pPr>
            <a:r>
              <a:rPr lang="en-US" sz="2400" dirty="0">
                <a:latin typeface="Calibri" panose="020F0502020204030204" pitchFamily="34" charset="0"/>
                <a:ea typeface="Roboto" panose="02000000000000000000" pitchFamily="2" charset="0"/>
                <a:cs typeface="Calibri" panose="020F0502020204030204" pitchFamily="34" charset="0"/>
              </a:rPr>
              <a:t>Different types of models for different aims (e.g., </a:t>
            </a:r>
            <a:r>
              <a:rPr lang="en-US" sz="2400" b="1" dirty="0">
                <a:latin typeface="Calibri" panose="020F0502020204030204" pitchFamily="34" charset="0"/>
                <a:ea typeface="Roboto" panose="02000000000000000000" pitchFamily="2" charset="0"/>
                <a:cs typeface="Calibri" panose="020F0502020204030204" pitchFamily="34" charset="0"/>
              </a:rPr>
              <a:t>conceptual</a:t>
            </a:r>
            <a:r>
              <a:rPr lang="en-US" sz="2400" dirty="0">
                <a:latin typeface="Calibri" panose="020F0502020204030204" pitchFamily="34" charset="0"/>
                <a:ea typeface="Roboto" panose="02000000000000000000" pitchFamily="2" charset="0"/>
                <a:cs typeface="Calibri" panose="020F0502020204030204" pitchFamily="34" charset="0"/>
              </a:rPr>
              <a:t> models to better understand and </a:t>
            </a:r>
            <a:r>
              <a:rPr lang="en-US" sz="2400" b="1" dirty="0">
                <a:latin typeface="Calibri" panose="020F0502020204030204" pitchFamily="34" charset="0"/>
                <a:ea typeface="Roboto" panose="02000000000000000000" pitchFamily="2" charset="0"/>
                <a:cs typeface="Calibri" panose="020F0502020204030204" pitchFamily="34" charset="0"/>
              </a:rPr>
              <a:t>mathematical</a:t>
            </a:r>
            <a:r>
              <a:rPr lang="en-US" sz="2400" dirty="0">
                <a:latin typeface="Calibri" panose="020F0502020204030204" pitchFamily="34" charset="0"/>
                <a:ea typeface="Roboto" panose="02000000000000000000" pitchFamily="2" charset="0"/>
                <a:cs typeface="Calibri" panose="020F0502020204030204" pitchFamily="34" charset="0"/>
              </a:rPr>
              <a:t> models to quantify)</a:t>
            </a:r>
          </a:p>
        </p:txBody>
      </p:sp>
    </p:spTree>
    <p:extLst>
      <p:ext uri="{BB962C8B-B14F-4D97-AF65-F5344CB8AC3E}">
        <p14:creationId xmlns:p14="http://schemas.microsoft.com/office/powerpoint/2010/main" val="4114104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0D1-2864-1245-88D5-573028C9B2F6}"/>
              </a:ext>
            </a:extLst>
          </p:cNvPr>
          <p:cNvSpPr>
            <a:spLocks noGrp="1"/>
          </p:cNvSpPr>
          <p:nvPr>
            <p:ph type="title" idx="4294967295"/>
          </p:nvPr>
        </p:nvSpPr>
        <p:spPr>
          <a:xfrm>
            <a:off x="1075765" y="163047"/>
            <a:ext cx="10771094" cy="1179513"/>
          </a:xfrm>
        </p:spPr>
        <p:txBody>
          <a:bodyPr>
            <a:normAutofit fontScale="90000"/>
          </a:bodyPr>
          <a:lstStyle/>
          <a:p>
            <a:r>
              <a:rPr lang="en-US" dirty="0">
                <a:solidFill>
                  <a:srgbClr val="F4A628"/>
                </a:solidFill>
                <a:latin typeface="Yanone Kaffeesatz"/>
              </a:rPr>
              <a:t>Our goal is to understand general characteristics of an outbreak </a:t>
            </a:r>
          </a:p>
        </p:txBody>
      </p:sp>
      <p:pic>
        <p:nvPicPr>
          <p:cNvPr id="20" name="Picture 19" descr="Chart, line chart, histogram&#10;&#10;Description automatically generated">
            <a:extLst>
              <a:ext uri="{FF2B5EF4-FFF2-40B4-BE49-F238E27FC236}">
                <a16:creationId xmlns:a16="http://schemas.microsoft.com/office/drawing/2014/main" id="{8655A203-5162-4314-A5C5-B6F14D391D16}"/>
              </a:ext>
            </a:extLst>
          </p:cNvPr>
          <p:cNvPicPr>
            <a:picLocks noChangeAspect="1"/>
          </p:cNvPicPr>
          <p:nvPr/>
        </p:nvPicPr>
        <p:blipFill>
          <a:blip r:embed="rId3"/>
          <a:stretch>
            <a:fillRect/>
          </a:stretch>
        </p:blipFill>
        <p:spPr>
          <a:xfrm>
            <a:off x="2100000" y="1446223"/>
            <a:ext cx="7992000" cy="5248730"/>
          </a:xfrm>
          <a:prstGeom prst="rect">
            <a:avLst/>
          </a:prstGeom>
        </p:spPr>
      </p:pic>
      <p:sp>
        <p:nvSpPr>
          <p:cNvPr id="14" name="Oval 13">
            <a:extLst>
              <a:ext uri="{FF2B5EF4-FFF2-40B4-BE49-F238E27FC236}">
                <a16:creationId xmlns:a16="http://schemas.microsoft.com/office/drawing/2014/main" id="{9A193D2E-7CF7-414E-893A-AD8AE5FC48C6}"/>
              </a:ext>
            </a:extLst>
          </p:cNvPr>
          <p:cNvSpPr/>
          <p:nvPr/>
        </p:nvSpPr>
        <p:spPr>
          <a:xfrm>
            <a:off x="2289734" y="3300589"/>
            <a:ext cx="1634565" cy="3394364"/>
          </a:xfrm>
          <a:prstGeom prst="ellipse">
            <a:avLst/>
          </a:prstGeom>
          <a:solidFill>
            <a:srgbClr val="C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0D1-2864-1245-88D5-573028C9B2F6}"/>
              </a:ext>
            </a:extLst>
          </p:cNvPr>
          <p:cNvSpPr>
            <a:spLocks noGrp="1"/>
          </p:cNvSpPr>
          <p:nvPr>
            <p:ph type="title" idx="4294967295"/>
          </p:nvPr>
        </p:nvSpPr>
        <p:spPr>
          <a:xfrm>
            <a:off x="1002091" y="226547"/>
            <a:ext cx="10167937" cy="1179513"/>
          </a:xfrm>
        </p:spPr>
        <p:txBody>
          <a:bodyPr>
            <a:normAutofit/>
          </a:bodyPr>
          <a:lstStyle/>
          <a:p>
            <a:r>
              <a:rPr lang="en-US" dirty="0">
                <a:solidFill>
                  <a:srgbClr val="F4950A"/>
                </a:solidFill>
                <a:latin typeface="Yanone Kaffeesatz" pitchFamily="2" charset="0"/>
              </a:rPr>
              <a:t>SARS-CoV 2 Transmission Routes</a:t>
            </a:r>
          </a:p>
        </p:txBody>
      </p:sp>
      <p:pic>
        <p:nvPicPr>
          <p:cNvPr id="9" name="Picture 8" descr="Diagram&#10;&#10;Description automatically generated">
            <a:extLst>
              <a:ext uri="{FF2B5EF4-FFF2-40B4-BE49-F238E27FC236}">
                <a16:creationId xmlns:a16="http://schemas.microsoft.com/office/drawing/2014/main" id="{0069284E-4F74-4596-A5ED-B09343486F95}"/>
              </a:ext>
            </a:extLst>
          </p:cNvPr>
          <p:cNvPicPr>
            <a:picLocks noChangeAspect="1"/>
          </p:cNvPicPr>
          <p:nvPr/>
        </p:nvPicPr>
        <p:blipFill>
          <a:blip r:embed="rId3"/>
          <a:stretch>
            <a:fillRect/>
          </a:stretch>
        </p:blipFill>
        <p:spPr>
          <a:xfrm>
            <a:off x="2770553" y="1561546"/>
            <a:ext cx="6624000" cy="4876511"/>
          </a:xfrm>
          <a:prstGeom prst="rect">
            <a:avLst/>
          </a:prstGeom>
        </p:spPr>
      </p:pic>
    </p:spTree>
    <p:extLst>
      <p:ext uri="{BB962C8B-B14F-4D97-AF65-F5344CB8AC3E}">
        <p14:creationId xmlns:p14="http://schemas.microsoft.com/office/powerpoint/2010/main" val="783053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5BEE8-964D-4DAA-9041-248747DEDA5A}"/>
              </a:ext>
            </a:extLst>
          </p:cNvPr>
          <p:cNvSpPr txBox="1">
            <a:spLocks/>
          </p:cNvSpPr>
          <p:nvPr/>
        </p:nvSpPr>
        <p:spPr>
          <a:xfrm>
            <a:off x="1052512" y="145865"/>
            <a:ext cx="10086975" cy="11795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altLang="ko-KR" b="0" i="0" dirty="0">
                <a:solidFill>
                  <a:srgbClr val="F4A628"/>
                </a:solidFill>
                <a:effectLst/>
                <a:latin typeface="Yanone Kaffeesatz"/>
              </a:rPr>
              <a:t>Critical vaccination threshold</a:t>
            </a:r>
            <a:endParaRPr lang="en-US" b="0" i="0" baseline="-25000" dirty="0">
              <a:solidFill>
                <a:srgbClr val="F4A628"/>
              </a:solidFill>
              <a:effectLst/>
              <a:latin typeface="Yanone Kaffeesatz"/>
            </a:endParaRPr>
          </a:p>
        </p:txBody>
      </p:sp>
      <p:pic>
        <p:nvPicPr>
          <p:cNvPr id="5" name="Picture 4">
            <a:extLst>
              <a:ext uri="{FF2B5EF4-FFF2-40B4-BE49-F238E27FC236}">
                <a16:creationId xmlns:a16="http://schemas.microsoft.com/office/drawing/2014/main" id="{968D746C-1321-48C7-BF8D-21264442E3A6}"/>
              </a:ext>
            </a:extLst>
          </p:cNvPr>
          <p:cNvPicPr>
            <a:picLocks noChangeAspect="1"/>
          </p:cNvPicPr>
          <p:nvPr/>
        </p:nvPicPr>
        <p:blipFill>
          <a:blip r:embed="rId2"/>
          <a:stretch>
            <a:fillRect/>
          </a:stretch>
        </p:blipFill>
        <p:spPr>
          <a:xfrm>
            <a:off x="9554254" y="135717"/>
            <a:ext cx="2436040" cy="2990479"/>
          </a:xfrm>
          <a:prstGeom prst="rect">
            <a:avLst/>
          </a:prstGeom>
        </p:spPr>
      </p:pic>
      <p:sp>
        <p:nvSpPr>
          <p:cNvPr id="6" name="TextBox 5">
            <a:extLst>
              <a:ext uri="{FF2B5EF4-FFF2-40B4-BE49-F238E27FC236}">
                <a16:creationId xmlns:a16="http://schemas.microsoft.com/office/drawing/2014/main" id="{8F5A4D7A-6E4D-4ACF-853F-0008D3019D4B}"/>
              </a:ext>
            </a:extLst>
          </p:cNvPr>
          <p:cNvSpPr txBox="1"/>
          <p:nvPr/>
        </p:nvSpPr>
        <p:spPr>
          <a:xfrm>
            <a:off x="370136" y="1630957"/>
            <a:ext cx="8572158" cy="830997"/>
          </a:xfrm>
          <a:prstGeom prst="rect">
            <a:avLst/>
          </a:prstGeom>
          <a:noFill/>
        </p:spPr>
        <p:txBody>
          <a:bodyPr wrap="square" rtlCol="0">
            <a:spAutoFit/>
          </a:bodyPr>
          <a:lstStyle/>
          <a:p>
            <a:pPr>
              <a:spcBef>
                <a:spcPts val="0"/>
              </a:spcBef>
              <a:spcAft>
                <a:spcPts val="1000"/>
              </a:spcAft>
              <a:buFont typeface="Wingdings" panose="05000000000000000000" pitchFamily="2" charset="2"/>
              <a:buChar char="§"/>
            </a:pPr>
            <a:r>
              <a:rPr lang="en-US" altLang="ko-KR" sz="2400" dirty="0">
                <a:latin typeface="Calibri" panose="020F0502020204030204" pitchFamily="34" charset="0"/>
                <a:ea typeface="ＭＳ Ｐゴシック" pitchFamily="34" charset="-128"/>
                <a:cs typeface="Calibri" panose="020F0502020204030204" pitchFamily="34" charset="0"/>
              </a:rPr>
              <a:t> The minimum proportion of the population that must be immunized in order for the infection to die out in the population</a:t>
            </a:r>
          </a:p>
        </p:txBody>
      </p:sp>
      <p:sp>
        <p:nvSpPr>
          <p:cNvPr id="7" name="TextBox 6">
            <a:extLst>
              <a:ext uri="{FF2B5EF4-FFF2-40B4-BE49-F238E27FC236}">
                <a16:creationId xmlns:a16="http://schemas.microsoft.com/office/drawing/2014/main" id="{34665CB4-EACE-49B7-82C9-11BD43C01CB2}"/>
              </a:ext>
            </a:extLst>
          </p:cNvPr>
          <p:cNvSpPr txBox="1"/>
          <p:nvPr/>
        </p:nvSpPr>
        <p:spPr>
          <a:xfrm>
            <a:off x="395536" y="2672168"/>
            <a:ext cx="8089558" cy="461665"/>
          </a:xfrm>
          <a:prstGeom prst="rect">
            <a:avLst/>
          </a:prstGeom>
          <a:noFill/>
        </p:spPr>
        <p:txBody>
          <a:bodyPr wrap="square" rtlCol="0">
            <a:spAutoFit/>
          </a:bodyPr>
          <a:lstStyle/>
          <a:p>
            <a:pPr>
              <a:spcAft>
                <a:spcPts val="1000"/>
              </a:spcAft>
              <a:buFont typeface="Wingdings" panose="05000000000000000000" pitchFamily="2" charset="2"/>
              <a:buChar char="§"/>
            </a:pPr>
            <a:r>
              <a:rPr lang="en-US" altLang="ko-KR" sz="2400" dirty="0">
                <a:latin typeface="Calibri" panose="020F0502020204030204" pitchFamily="34" charset="0"/>
                <a:ea typeface="ＭＳ Ｐゴシック" pitchFamily="34" charset="-128"/>
                <a:cs typeface="Calibri" panose="020F0502020204030204" pitchFamily="34" charset="0"/>
              </a:rPr>
              <a:t> To make </a:t>
            </a:r>
            <a:r>
              <a:rPr lang="en-US" altLang="ko-KR" sz="2400" i="1" dirty="0">
                <a:latin typeface="Calibri" panose="020F0502020204030204" pitchFamily="34" charset="0"/>
                <a:ea typeface="ＭＳ Ｐゴシック" pitchFamily="34" charset="-128"/>
                <a:cs typeface="Calibri" panose="020F0502020204030204" pitchFamily="34" charset="0"/>
              </a:rPr>
              <a:t>R</a:t>
            </a:r>
            <a:r>
              <a:rPr lang="en-US" altLang="ko-KR" sz="2400" baseline="-25000" dirty="0">
                <a:latin typeface="Calibri" panose="020F0502020204030204" pitchFamily="34" charset="0"/>
                <a:ea typeface="ＭＳ Ｐゴシック" pitchFamily="34" charset="-128"/>
                <a:cs typeface="Calibri" panose="020F0502020204030204" pitchFamily="34" charset="0"/>
              </a:rPr>
              <a:t>0</a:t>
            </a:r>
            <a:r>
              <a:rPr lang="en-US" altLang="ko-KR" sz="2400" i="1" dirty="0">
                <a:latin typeface="Calibri" panose="020F0502020204030204" pitchFamily="34" charset="0"/>
                <a:ea typeface="ＭＳ Ｐゴシック" pitchFamily="34" charset="-128"/>
                <a:cs typeface="Calibri" panose="020F0502020204030204" pitchFamily="34" charset="0"/>
              </a:rPr>
              <a:t>S</a:t>
            </a:r>
            <a:r>
              <a:rPr lang="en-US" altLang="ko-KR" sz="2400" dirty="0">
                <a:latin typeface="Calibri" panose="020F0502020204030204" pitchFamily="34" charset="0"/>
                <a:ea typeface="ＭＳ Ｐゴシック" pitchFamily="34" charset="-128"/>
                <a:cs typeface="Calibri" panose="020F0502020204030204" pitchFamily="34" charset="0"/>
              </a:rPr>
              <a:t> = </a:t>
            </a:r>
            <a:r>
              <a:rPr lang="en-US" altLang="ko-KR" sz="2400" i="1" dirty="0">
                <a:latin typeface="Calibri" panose="020F0502020204030204" pitchFamily="34" charset="0"/>
                <a:ea typeface="ＭＳ Ｐゴシック" pitchFamily="34" charset="-128"/>
                <a:cs typeface="Calibri" panose="020F0502020204030204" pitchFamily="34" charset="0"/>
              </a:rPr>
              <a:t>R</a:t>
            </a:r>
            <a:r>
              <a:rPr lang="en-US" altLang="ko-KR" sz="2400" dirty="0">
                <a:latin typeface="Calibri" panose="020F0502020204030204" pitchFamily="34" charset="0"/>
                <a:ea typeface="ＭＳ Ｐゴシック" pitchFamily="34" charset="-128"/>
                <a:cs typeface="Calibri" panose="020F0502020204030204" pitchFamily="34" charset="0"/>
              </a:rPr>
              <a:t> &lt; 1 through vaccination for a given </a:t>
            </a:r>
            <a:r>
              <a:rPr lang="en-US" altLang="ko-KR" sz="2400" i="1" dirty="0">
                <a:latin typeface="Calibri" panose="020F0502020204030204" pitchFamily="34" charset="0"/>
                <a:ea typeface="ＭＳ Ｐゴシック" pitchFamily="34" charset="-128"/>
                <a:cs typeface="Calibri" panose="020F0502020204030204" pitchFamily="34" charset="0"/>
              </a:rPr>
              <a:t>R</a:t>
            </a:r>
            <a:r>
              <a:rPr lang="en-US" altLang="ko-KR" sz="2400" baseline="-25000" dirty="0">
                <a:latin typeface="Calibri" panose="020F0502020204030204" pitchFamily="34" charset="0"/>
                <a:ea typeface="ＭＳ Ｐゴシック" pitchFamily="34" charset="-128"/>
                <a:cs typeface="Calibri" panose="020F0502020204030204" pitchFamily="34" charset="0"/>
              </a:rPr>
              <a:t>0</a:t>
            </a:r>
          </a:p>
        </p:txBody>
      </p:sp>
      <p:sp>
        <p:nvSpPr>
          <p:cNvPr id="8" name="TextBox 7">
            <a:extLst>
              <a:ext uri="{FF2B5EF4-FFF2-40B4-BE49-F238E27FC236}">
                <a16:creationId xmlns:a16="http://schemas.microsoft.com/office/drawing/2014/main" id="{15D1FB91-82B9-446C-9F43-DFF4E2527EF0}"/>
              </a:ext>
            </a:extLst>
          </p:cNvPr>
          <p:cNvSpPr txBox="1"/>
          <p:nvPr/>
        </p:nvSpPr>
        <p:spPr>
          <a:xfrm>
            <a:off x="395536" y="3573016"/>
            <a:ext cx="9286346" cy="830997"/>
          </a:xfrm>
          <a:prstGeom prst="rect">
            <a:avLst/>
          </a:prstGeom>
          <a:noFill/>
        </p:spPr>
        <p:txBody>
          <a:bodyPr wrap="square" rtlCol="0">
            <a:spAutoFit/>
          </a:bodyPr>
          <a:lstStyle/>
          <a:p>
            <a:pPr>
              <a:spcBef>
                <a:spcPts val="0"/>
              </a:spcBef>
              <a:spcAft>
                <a:spcPts val="1000"/>
              </a:spcAft>
              <a:buFont typeface="Wingdings" panose="05000000000000000000" pitchFamily="2" charset="2"/>
              <a:buChar char="§"/>
            </a:pPr>
            <a:r>
              <a:rPr lang="en-US" altLang="ko-KR" sz="2400" dirty="0">
                <a:latin typeface="Calibri" panose="020F0502020204030204" pitchFamily="34" charset="0"/>
                <a:ea typeface="ＭＳ Ｐゴシック" pitchFamily="34" charset="-128"/>
                <a:cs typeface="Calibri" panose="020F0502020204030204" pitchFamily="34" charset="0"/>
              </a:rPr>
              <a:t> </a:t>
            </a:r>
            <a:r>
              <a:rPr lang="en-US" altLang="ko-KR" sz="2400" i="1" dirty="0">
                <a:latin typeface="Calibri" panose="020F0502020204030204" pitchFamily="34" charset="0"/>
                <a:ea typeface="ＭＳ Ｐゴシック" pitchFamily="34" charset="-128"/>
                <a:cs typeface="Calibri" panose="020F0502020204030204" pitchFamily="34" charset="0"/>
              </a:rPr>
              <a:t>S</a:t>
            </a:r>
            <a:r>
              <a:rPr lang="en-US" altLang="ko-KR" sz="2400" dirty="0">
                <a:latin typeface="Calibri" panose="020F0502020204030204" pitchFamily="34" charset="0"/>
                <a:ea typeface="ＭＳ Ｐゴシック" pitchFamily="34" charset="-128"/>
                <a:cs typeface="Calibri" panose="020F0502020204030204" pitchFamily="34" charset="0"/>
              </a:rPr>
              <a:t> &lt; 1/</a:t>
            </a:r>
            <a:r>
              <a:rPr lang="en-US" altLang="ko-KR" sz="2400" i="1" dirty="0">
                <a:latin typeface="Calibri" panose="020F0502020204030204" pitchFamily="34" charset="0"/>
                <a:ea typeface="ＭＳ Ｐゴシック" pitchFamily="34" charset="-128"/>
                <a:cs typeface="Calibri" panose="020F0502020204030204" pitchFamily="34" charset="0"/>
              </a:rPr>
              <a:t>R</a:t>
            </a:r>
            <a:r>
              <a:rPr lang="en-US" altLang="ko-KR" sz="2400" baseline="-25000" dirty="0">
                <a:latin typeface="Calibri" panose="020F0502020204030204" pitchFamily="34" charset="0"/>
                <a:ea typeface="ＭＳ Ｐゴシック" pitchFamily="34" charset="-128"/>
                <a:cs typeface="Calibri" panose="020F0502020204030204" pitchFamily="34" charset="0"/>
              </a:rPr>
              <a:t>0</a:t>
            </a:r>
            <a:r>
              <a:rPr lang="en-US" altLang="ko-KR" sz="2400" dirty="0">
                <a:latin typeface="Calibri" panose="020F0502020204030204" pitchFamily="34" charset="0"/>
                <a:ea typeface="ＭＳ Ｐゴシック" pitchFamily="34" charset="-128"/>
                <a:cs typeface="Calibri" panose="020F0502020204030204" pitchFamily="34" charset="0"/>
              </a:rPr>
              <a:t>  ==&gt; make at least (1 – 1/</a:t>
            </a:r>
            <a:r>
              <a:rPr lang="en-US" altLang="ko-KR" sz="2400" i="1" dirty="0">
                <a:latin typeface="Calibri" panose="020F0502020204030204" pitchFamily="34" charset="0"/>
                <a:ea typeface="ＭＳ Ｐゴシック" pitchFamily="34" charset="-128"/>
                <a:cs typeface="Calibri" panose="020F0502020204030204" pitchFamily="34" charset="0"/>
              </a:rPr>
              <a:t>R</a:t>
            </a:r>
            <a:r>
              <a:rPr lang="en-US" altLang="ko-KR" sz="2400" baseline="-25000" dirty="0">
                <a:latin typeface="Calibri" panose="020F0502020204030204" pitchFamily="34" charset="0"/>
                <a:ea typeface="ＭＳ Ｐゴシック" pitchFamily="34" charset="-128"/>
                <a:cs typeface="Calibri" panose="020F0502020204030204" pitchFamily="34" charset="0"/>
              </a:rPr>
              <a:t>0</a:t>
            </a:r>
            <a:r>
              <a:rPr lang="en-US" altLang="ko-KR" sz="2400" dirty="0">
                <a:latin typeface="Calibri" panose="020F0502020204030204" pitchFamily="34" charset="0"/>
                <a:ea typeface="ＭＳ Ｐゴシック" pitchFamily="34" charset="-128"/>
                <a:cs typeface="Calibri" panose="020F0502020204030204" pitchFamily="34" charset="0"/>
              </a:rPr>
              <a:t>)*100 percent of the population protected from infection through vaccination</a:t>
            </a:r>
          </a:p>
        </p:txBody>
      </p:sp>
      <p:sp>
        <p:nvSpPr>
          <p:cNvPr id="9" name="TextBox 8">
            <a:extLst>
              <a:ext uri="{FF2B5EF4-FFF2-40B4-BE49-F238E27FC236}">
                <a16:creationId xmlns:a16="http://schemas.microsoft.com/office/drawing/2014/main" id="{C69AF333-FCCE-4FF4-9138-4D9F41BD1391}"/>
              </a:ext>
            </a:extLst>
          </p:cNvPr>
          <p:cNvSpPr txBox="1"/>
          <p:nvPr/>
        </p:nvSpPr>
        <p:spPr>
          <a:xfrm>
            <a:off x="395535" y="4768407"/>
            <a:ext cx="8385393" cy="461665"/>
          </a:xfrm>
          <a:prstGeom prst="rect">
            <a:avLst/>
          </a:prstGeom>
          <a:noFill/>
        </p:spPr>
        <p:txBody>
          <a:bodyPr wrap="square" rtlCol="0">
            <a:spAutoFit/>
          </a:bodyPr>
          <a:lstStyle/>
          <a:p>
            <a:pPr>
              <a:spcBef>
                <a:spcPts val="0"/>
              </a:spcBef>
              <a:spcAft>
                <a:spcPts val="1000"/>
              </a:spcAft>
              <a:buFont typeface="Wingdings" panose="05000000000000000000" pitchFamily="2" charset="2"/>
              <a:buChar char="§"/>
            </a:pPr>
            <a:r>
              <a:rPr lang="en-US" altLang="ko-KR" sz="2400" dirty="0">
                <a:latin typeface="Calibri" panose="020F0502020204030204" pitchFamily="34" charset="0"/>
                <a:ea typeface="ＭＳ Ｐゴシック" pitchFamily="34" charset="-128"/>
                <a:cs typeface="Calibri" panose="020F0502020204030204" pitchFamily="34" charset="0"/>
              </a:rPr>
              <a:t> Critical vaccination threshold  = (1 – 1/</a:t>
            </a:r>
            <a:r>
              <a:rPr lang="en-US" altLang="ko-KR" sz="2400" i="1" dirty="0">
                <a:latin typeface="Calibri" panose="020F0502020204030204" pitchFamily="34" charset="0"/>
                <a:ea typeface="ＭＳ Ｐゴシック" pitchFamily="34" charset="-128"/>
                <a:cs typeface="Calibri" panose="020F0502020204030204" pitchFamily="34" charset="0"/>
              </a:rPr>
              <a:t>R</a:t>
            </a:r>
            <a:r>
              <a:rPr lang="en-US" altLang="ko-KR" sz="2400" baseline="-25000" dirty="0">
                <a:latin typeface="Calibri" panose="020F0502020204030204" pitchFamily="34" charset="0"/>
                <a:ea typeface="ＭＳ Ｐゴシック" pitchFamily="34" charset="-128"/>
                <a:cs typeface="Calibri" panose="020F0502020204030204" pitchFamily="34" charset="0"/>
              </a:rPr>
              <a:t>0</a:t>
            </a:r>
            <a:r>
              <a:rPr lang="en-US" altLang="ko-KR" sz="2400" dirty="0">
                <a:latin typeface="Calibri" panose="020F0502020204030204" pitchFamily="34" charset="0"/>
                <a:ea typeface="ＭＳ Ｐゴシック" pitchFamily="34" charset="-128"/>
                <a:cs typeface="Calibri" panose="020F0502020204030204" pitchFamily="34" charset="0"/>
              </a:rPr>
              <a:t>) / VE *100 %</a:t>
            </a:r>
          </a:p>
        </p:txBody>
      </p:sp>
    </p:spTree>
    <p:extLst>
      <p:ext uri="{BB962C8B-B14F-4D97-AF65-F5344CB8AC3E}">
        <p14:creationId xmlns:p14="http://schemas.microsoft.com/office/powerpoint/2010/main" val="6146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D33F253-0E94-4B47-938D-6235FCEC7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3" y="1763705"/>
            <a:ext cx="5040000" cy="2066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a:extLst>
              <a:ext uri="{FF2B5EF4-FFF2-40B4-BE49-F238E27FC236}">
                <a16:creationId xmlns:a16="http://schemas.microsoft.com/office/drawing/2014/main" id="{C31277DF-049A-4AA5-9F79-ECFE81FBF988}"/>
              </a:ext>
            </a:extLst>
          </p:cNvPr>
          <p:cNvSpPr txBox="1">
            <a:spLocks/>
          </p:cNvSpPr>
          <p:nvPr/>
        </p:nvSpPr>
        <p:spPr>
          <a:xfrm>
            <a:off x="1075765" y="163047"/>
            <a:ext cx="10771094" cy="11795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4A628"/>
                </a:solidFill>
                <a:latin typeface="Yanone Kaffeesatz"/>
              </a:rPr>
              <a:t>Infectious disease outbreaks have a similar shape</a:t>
            </a:r>
          </a:p>
        </p:txBody>
      </p:sp>
      <p:sp>
        <p:nvSpPr>
          <p:cNvPr id="4" name="TextBox 3">
            <a:extLst>
              <a:ext uri="{FF2B5EF4-FFF2-40B4-BE49-F238E27FC236}">
                <a16:creationId xmlns:a16="http://schemas.microsoft.com/office/drawing/2014/main" id="{A92103FC-642B-440F-89EA-EDCFDAF176E6}"/>
              </a:ext>
            </a:extLst>
          </p:cNvPr>
          <p:cNvSpPr txBox="1"/>
          <p:nvPr/>
        </p:nvSpPr>
        <p:spPr>
          <a:xfrm>
            <a:off x="711046" y="1333688"/>
            <a:ext cx="4405830" cy="400110"/>
          </a:xfrm>
          <a:prstGeom prst="rect">
            <a:avLst/>
          </a:prstGeom>
          <a:noFill/>
        </p:spPr>
        <p:txBody>
          <a:bodyPr wrap="square" rtlCol="0">
            <a:spAutoFit/>
          </a:bodyPr>
          <a:lstStyle/>
          <a:p>
            <a:pPr>
              <a:spcAft>
                <a:spcPts val="1000"/>
              </a:spcAft>
            </a:pPr>
            <a:r>
              <a:rPr lang="en-US" altLang="ko-KR" sz="2000" dirty="0">
                <a:latin typeface="Gill Sans MT" panose="020B0502020104020203" pitchFamily="34" charset="0"/>
                <a:ea typeface="ＭＳ Ｐゴシック" pitchFamily="34" charset="-128"/>
              </a:rPr>
              <a:t>2015 MERS outbreak</a:t>
            </a:r>
          </a:p>
        </p:txBody>
      </p:sp>
      <p:pic>
        <p:nvPicPr>
          <p:cNvPr id="5" name="Picture 2">
            <a:extLst>
              <a:ext uri="{FF2B5EF4-FFF2-40B4-BE49-F238E27FC236}">
                <a16:creationId xmlns:a16="http://schemas.microsoft.com/office/drawing/2014/main" id="{71A93148-E6AE-4601-A383-252E61E96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405" y="2017156"/>
            <a:ext cx="4271739" cy="4550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a:extLst>
              <a:ext uri="{FF2B5EF4-FFF2-40B4-BE49-F238E27FC236}">
                <a16:creationId xmlns:a16="http://schemas.microsoft.com/office/drawing/2014/main" id="{831135BB-AF06-4793-8427-84D620887EBB}"/>
              </a:ext>
            </a:extLst>
          </p:cNvPr>
          <p:cNvSpPr txBox="1">
            <a:spLocks/>
          </p:cNvSpPr>
          <p:nvPr/>
        </p:nvSpPr>
        <p:spPr>
          <a:xfrm>
            <a:off x="6823636" y="1506847"/>
            <a:ext cx="5284694" cy="400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Gill Sans MT" panose="020B0502020104020203" pitchFamily="34" charset="0"/>
              </a:rPr>
              <a:t>2009 H1N1 (swine flu) outbreak in New York</a:t>
            </a:r>
          </a:p>
        </p:txBody>
      </p:sp>
      <p:pic>
        <p:nvPicPr>
          <p:cNvPr id="8" name="Picture 7">
            <a:extLst>
              <a:ext uri="{FF2B5EF4-FFF2-40B4-BE49-F238E27FC236}">
                <a16:creationId xmlns:a16="http://schemas.microsoft.com/office/drawing/2014/main" id="{8990AC2A-26A8-4B42-9ED8-5624AB3F21BE}"/>
              </a:ext>
            </a:extLst>
          </p:cNvPr>
          <p:cNvPicPr>
            <a:picLocks noChangeAspect="1"/>
          </p:cNvPicPr>
          <p:nvPr/>
        </p:nvPicPr>
        <p:blipFill>
          <a:blip r:embed="rId5"/>
          <a:stretch>
            <a:fillRect/>
          </a:stretch>
        </p:blipFill>
        <p:spPr>
          <a:xfrm>
            <a:off x="711046" y="4458914"/>
            <a:ext cx="5400000" cy="2236039"/>
          </a:xfrm>
          <a:prstGeom prst="rect">
            <a:avLst/>
          </a:prstGeom>
        </p:spPr>
      </p:pic>
      <p:sp>
        <p:nvSpPr>
          <p:cNvPr id="9" name="TextBox 8">
            <a:extLst>
              <a:ext uri="{FF2B5EF4-FFF2-40B4-BE49-F238E27FC236}">
                <a16:creationId xmlns:a16="http://schemas.microsoft.com/office/drawing/2014/main" id="{94F58A30-6A18-4EE4-BA84-6877D652A4BD}"/>
              </a:ext>
            </a:extLst>
          </p:cNvPr>
          <p:cNvSpPr txBox="1"/>
          <p:nvPr/>
        </p:nvSpPr>
        <p:spPr>
          <a:xfrm>
            <a:off x="711046" y="4051762"/>
            <a:ext cx="4405830" cy="400110"/>
          </a:xfrm>
          <a:prstGeom prst="rect">
            <a:avLst/>
          </a:prstGeom>
          <a:noFill/>
        </p:spPr>
        <p:txBody>
          <a:bodyPr wrap="square" rtlCol="0">
            <a:spAutoFit/>
          </a:bodyPr>
          <a:lstStyle/>
          <a:p>
            <a:pPr>
              <a:spcAft>
                <a:spcPts val="1000"/>
              </a:spcAft>
            </a:pPr>
            <a:r>
              <a:rPr lang="en-US" altLang="ko-KR" sz="2000" dirty="0">
                <a:latin typeface="Gill Sans MT" panose="020B0502020104020203" pitchFamily="34" charset="0"/>
                <a:ea typeface="ＭＳ Ｐゴシック" pitchFamily="34" charset="-128"/>
              </a:rPr>
              <a:t>2020 COVID-19 outbreak in Daegu</a:t>
            </a:r>
          </a:p>
        </p:txBody>
      </p:sp>
      <p:sp>
        <p:nvSpPr>
          <p:cNvPr id="10" name="Rectangle 9">
            <a:extLst>
              <a:ext uri="{FF2B5EF4-FFF2-40B4-BE49-F238E27FC236}">
                <a16:creationId xmlns:a16="http://schemas.microsoft.com/office/drawing/2014/main" id="{41D26D5B-590D-493A-8CC5-5B91C11EA7B8}"/>
              </a:ext>
            </a:extLst>
          </p:cNvPr>
          <p:cNvSpPr/>
          <p:nvPr/>
        </p:nvSpPr>
        <p:spPr>
          <a:xfrm>
            <a:off x="7493000" y="1906958"/>
            <a:ext cx="1231900" cy="3490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459DB-DDD9-4A4C-9B9C-7F364E4296FC}"/>
              </a:ext>
            </a:extLst>
          </p:cNvPr>
          <p:cNvSpPr/>
          <p:nvPr/>
        </p:nvSpPr>
        <p:spPr>
          <a:xfrm>
            <a:off x="10248900" y="2086391"/>
            <a:ext cx="1373716" cy="3490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3DDF24-ACFA-4038-8520-987AC9500791}"/>
              </a:ext>
            </a:extLst>
          </p:cNvPr>
          <p:cNvSpPr/>
          <p:nvPr/>
        </p:nvSpPr>
        <p:spPr>
          <a:xfrm>
            <a:off x="9283700" y="2289591"/>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B67A55-0E88-46FC-9A58-CD45306BDE7F}"/>
              </a:ext>
            </a:extLst>
          </p:cNvPr>
          <p:cNvSpPr/>
          <p:nvPr/>
        </p:nvSpPr>
        <p:spPr>
          <a:xfrm>
            <a:off x="7607300" y="2162591"/>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65B1EF-58DB-49F1-984E-16B4937FAE10}"/>
              </a:ext>
            </a:extLst>
          </p:cNvPr>
          <p:cNvSpPr/>
          <p:nvPr/>
        </p:nvSpPr>
        <p:spPr>
          <a:xfrm>
            <a:off x="9819570" y="3597970"/>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7A0C2E-F2CD-462C-9384-1F229991F292}"/>
              </a:ext>
            </a:extLst>
          </p:cNvPr>
          <p:cNvSpPr/>
          <p:nvPr/>
        </p:nvSpPr>
        <p:spPr>
          <a:xfrm>
            <a:off x="10883899" y="4177721"/>
            <a:ext cx="1007839"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306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BFB941C-3901-4251-B9D0-4C465A0233A9}"/>
              </a:ext>
            </a:extLst>
          </p:cNvPr>
          <p:cNvGrpSpPr/>
          <p:nvPr/>
        </p:nvGrpSpPr>
        <p:grpSpPr>
          <a:xfrm>
            <a:off x="910695" y="1626863"/>
            <a:ext cx="4519439" cy="4265939"/>
            <a:chOff x="6846405" y="1906958"/>
            <a:chExt cx="5045333" cy="4660995"/>
          </a:xfrm>
        </p:grpSpPr>
        <p:pic>
          <p:nvPicPr>
            <p:cNvPr id="112" name="Picture 2">
              <a:extLst>
                <a:ext uri="{FF2B5EF4-FFF2-40B4-BE49-F238E27FC236}">
                  <a16:creationId xmlns:a16="http://schemas.microsoft.com/office/drawing/2014/main" id="{D450CD5E-7EFA-43E1-8DC5-230ED60F4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405" y="2017156"/>
              <a:ext cx="4271739" cy="4550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3" name="Rectangle 112">
              <a:extLst>
                <a:ext uri="{FF2B5EF4-FFF2-40B4-BE49-F238E27FC236}">
                  <a16:creationId xmlns:a16="http://schemas.microsoft.com/office/drawing/2014/main" id="{80631C64-D3F1-497D-AD63-025D1AD08ED0}"/>
                </a:ext>
              </a:extLst>
            </p:cNvPr>
            <p:cNvSpPr/>
            <p:nvPr/>
          </p:nvSpPr>
          <p:spPr>
            <a:xfrm>
              <a:off x="7493000" y="1906958"/>
              <a:ext cx="1231900" cy="3490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67BF3CF-69FB-45BB-AD38-4BB1FA6441FC}"/>
                </a:ext>
              </a:extLst>
            </p:cNvPr>
            <p:cNvSpPr/>
            <p:nvPr/>
          </p:nvSpPr>
          <p:spPr>
            <a:xfrm>
              <a:off x="10248900" y="2086391"/>
              <a:ext cx="1373716" cy="3490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2A66271-E0F7-4A6C-B600-DFAE4C8611BC}"/>
                </a:ext>
              </a:extLst>
            </p:cNvPr>
            <p:cNvSpPr/>
            <p:nvPr/>
          </p:nvSpPr>
          <p:spPr>
            <a:xfrm>
              <a:off x="9283700" y="2289591"/>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C71DDFC-DF19-4B31-A210-C33EE77BF59F}"/>
                </a:ext>
              </a:extLst>
            </p:cNvPr>
            <p:cNvSpPr/>
            <p:nvPr/>
          </p:nvSpPr>
          <p:spPr>
            <a:xfrm>
              <a:off x="7607300" y="2162591"/>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58B6FC1-2AF6-4AF7-9BFF-B86B36519910}"/>
                </a:ext>
              </a:extLst>
            </p:cNvPr>
            <p:cNvSpPr/>
            <p:nvPr/>
          </p:nvSpPr>
          <p:spPr>
            <a:xfrm>
              <a:off x="9819570" y="3597970"/>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5CD5AA3-5D92-4FE7-86B8-D26727CC3F66}"/>
                </a:ext>
              </a:extLst>
            </p:cNvPr>
            <p:cNvSpPr/>
            <p:nvPr/>
          </p:nvSpPr>
          <p:spPr>
            <a:xfrm>
              <a:off x="10883899" y="4177721"/>
              <a:ext cx="1007839"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Isosceles Triangle 4">
            <a:extLst>
              <a:ext uri="{FF2B5EF4-FFF2-40B4-BE49-F238E27FC236}">
                <a16:creationId xmlns:a16="http://schemas.microsoft.com/office/drawing/2014/main" id="{D47AB7E0-40E1-4695-B4DF-ADD696968115}"/>
              </a:ext>
            </a:extLst>
          </p:cNvPr>
          <p:cNvSpPr/>
          <p:nvPr/>
        </p:nvSpPr>
        <p:spPr>
          <a:xfrm>
            <a:off x="2805329" y="1990761"/>
            <a:ext cx="145707" cy="23500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0000"/>
              </a:solidFill>
            </a:endParaRPr>
          </a:p>
        </p:txBody>
      </p:sp>
      <p:sp>
        <p:nvSpPr>
          <p:cNvPr id="6" name="Isosceles Triangle 5">
            <a:extLst>
              <a:ext uri="{FF2B5EF4-FFF2-40B4-BE49-F238E27FC236}">
                <a16:creationId xmlns:a16="http://schemas.microsoft.com/office/drawing/2014/main" id="{D6A02FE9-7105-4F64-87B8-5F37B5B9217A}"/>
              </a:ext>
            </a:extLst>
          </p:cNvPr>
          <p:cNvSpPr/>
          <p:nvPr/>
        </p:nvSpPr>
        <p:spPr>
          <a:xfrm rot="2779902">
            <a:off x="2049622" y="4670748"/>
            <a:ext cx="145707" cy="23500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0000"/>
              </a:solidFill>
            </a:endParaRPr>
          </a:p>
        </p:txBody>
      </p:sp>
      <p:sp>
        <p:nvSpPr>
          <p:cNvPr id="7" name="TextBox 6">
            <a:extLst>
              <a:ext uri="{FF2B5EF4-FFF2-40B4-BE49-F238E27FC236}">
                <a16:creationId xmlns:a16="http://schemas.microsoft.com/office/drawing/2014/main" id="{3DA2A08B-D65B-4DB6-946F-B220893B4D74}"/>
              </a:ext>
            </a:extLst>
          </p:cNvPr>
          <p:cNvSpPr txBox="1"/>
          <p:nvPr/>
        </p:nvSpPr>
        <p:spPr>
          <a:xfrm>
            <a:off x="2610777" y="1572824"/>
            <a:ext cx="1240504" cy="369332"/>
          </a:xfrm>
          <a:prstGeom prst="rect">
            <a:avLst/>
          </a:prstGeom>
          <a:noFill/>
        </p:spPr>
        <p:txBody>
          <a:bodyPr wrap="square" rtlCol="0">
            <a:spAutoFit/>
          </a:bodyPr>
          <a:lstStyle/>
          <a:p>
            <a:r>
              <a:rPr lang="en-US" i="1" dirty="0"/>
              <a:t>I</a:t>
            </a:r>
            <a:r>
              <a:rPr lang="en-US" dirty="0"/>
              <a:t>(</a:t>
            </a:r>
            <a:r>
              <a:rPr lang="en-US" i="1" dirty="0"/>
              <a:t>t</a:t>
            </a:r>
            <a:r>
              <a:rPr lang="en-US" dirty="0"/>
              <a:t>) = 2</a:t>
            </a:r>
            <a:r>
              <a:rPr lang="en-US" i="1" baseline="30000" dirty="0"/>
              <a:t>t</a:t>
            </a:r>
          </a:p>
        </p:txBody>
      </p:sp>
      <p:sp>
        <p:nvSpPr>
          <p:cNvPr id="11" name="Arc 10">
            <a:extLst>
              <a:ext uri="{FF2B5EF4-FFF2-40B4-BE49-F238E27FC236}">
                <a16:creationId xmlns:a16="http://schemas.microsoft.com/office/drawing/2014/main" id="{9F262354-DB8C-4291-8C3B-1EB7F7B48924}"/>
              </a:ext>
            </a:extLst>
          </p:cNvPr>
          <p:cNvSpPr/>
          <p:nvPr/>
        </p:nvSpPr>
        <p:spPr>
          <a:xfrm flipV="1">
            <a:off x="-38099" y="-304802"/>
            <a:ext cx="2935348" cy="5397501"/>
          </a:xfrm>
          <a:prstGeom prst="arc">
            <a:avLst>
              <a:gd name="adj1" fmla="val 16200000"/>
              <a:gd name="adj2" fmla="val 953607"/>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itle 1">
            <a:extLst>
              <a:ext uri="{FF2B5EF4-FFF2-40B4-BE49-F238E27FC236}">
                <a16:creationId xmlns:a16="http://schemas.microsoft.com/office/drawing/2014/main" id="{223CFFA9-C602-4B62-8B55-8D0D9A75F752}"/>
              </a:ext>
            </a:extLst>
          </p:cNvPr>
          <p:cNvSpPr txBox="1">
            <a:spLocks/>
          </p:cNvSpPr>
          <p:nvPr/>
        </p:nvSpPr>
        <p:spPr>
          <a:xfrm>
            <a:off x="798287" y="163047"/>
            <a:ext cx="11103428"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4A628"/>
                </a:solidFill>
                <a:latin typeface="Yanone Kaffeesatz"/>
              </a:rPr>
              <a:t>Exponential growth but bounded by the number of </a:t>
            </a:r>
            <a:r>
              <a:rPr lang="en-US" dirty="0" err="1">
                <a:solidFill>
                  <a:srgbClr val="F4A628"/>
                </a:solidFill>
                <a:latin typeface="Yanone Kaffeesatz"/>
              </a:rPr>
              <a:t>susceptibles</a:t>
            </a:r>
            <a:endParaRPr lang="en-US" dirty="0">
              <a:solidFill>
                <a:srgbClr val="F4A628"/>
              </a:solidFill>
              <a:latin typeface="Yanone Kaffeesatz"/>
            </a:endParaRPr>
          </a:p>
        </p:txBody>
      </p:sp>
      <p:grpSp>
        <p:nvGrpSpPr>
          <p:cNvPr id="9" name="Group 8">
            <a:extLst>
              <a:ext uri="{FF2B5EF4-FFF2-40B4-BE49-F238E27FC236}">
                <a16:creationId xmlns:a16="http://schemas.microsoft.com/office/drawing/2014/main" id="{35BFFB62-67E2-4DA3-828E-48CB4551E031}"/>
              </a:ext>
            </a:extLst>
          </p:cNvPr>
          <p:cNvGrpSpPr/>
          <p:nvPr/>
        </p:nvGrpSpPr>
        <p:grpSpPr>
          <a:xfrm>
            <a:off x="5218831" y="4474737"/>
            <a:ext cx="5960799" cy="1250452"/>
            <a:chOff x="5138149" y="2874539"/>
            <a:chExt cx="5960799" cy="1250452"/>
          </a:xfrm>
        </p:grpSpPr>
        <p:sp>
          <p:nvSpPr>
            <p:cNvPr id="13" name="Oval 12">
              <a:extLst>
                <a:ext uri="{FF2B5EF4-FFF2-40B4-BE49-F238E27FC236}">
                  <a16:creationId xmlns:a16="http://schemas.microsoft.com/office/drawing/2014/main" id="{74871D94-4730-4ACD-9F87-990E23498281}"/>
                </a:ext>
              </a:extLst>
            </p:cNvPr>
            <p:cNvSpPr/>
            <p:nvPr/>
          </p:nvSpPr>
          <p:spPr>
            <a:xfrm>
              <a:off x="5342526" y="2909555"/>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2EC57FF-27EF-4757-B248-81FDFB83BCD9}"/>
                </a:ext>
              </a:extLst>
            </p:cNvPr>
            <p:cNvSpPr/>
            <p:nvPr/>
          </p:nvSpPr>
          <p:spPr>
            <a:xfrm>
              <a:off x="5557951" y="3097787"/>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F40A9E-88D5-4671-8CE6-9D406CB20789}"/>
                </a:ext>
              </a:extLst>
            </p:cNvPr>
            <p:cNvSpPr/>
            <p:nvPr/>
          </p:nvSpPr>
          <p:spPr>
            <a:xfrm>
              <a:off x="5557951" y="2888825"/>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63614A-0A1D-40B9-9F36-CB210D3C97EB}"/>
                </a:ext>
              </a:extLst>
            </p:cNvPr>
            <p:cNvSpPr/>
            <p:nvPr/>
          </p:nvSpPr>
          <p:spPr>
            <a:xfrm>
              <a:off x="5693547" y="2983380"/>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C3697EA-4FD7-46EC-BE10-5948FB752A10}"/>
                </a:ext>
              </a:extLst>
            </p:cNvPr>
            <p:cNvSpPr/>
            <p:nvPr/>
          </p:nvSpPr>
          <p:spPr>
            <a:xfrm>
              <a:off x="5347300" y="307105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2708130-1791-44ED-B444-F29CA625ABB2}"/>
                </a:ext>
              </a:extLst>
            </p:cNvPr>
            <p:cNvSpPr/>
            <p:nvPr/>
          </p:nvSpPr>
          <p:spPr>
            <a:xfrm>
              <a:off x="5816595" y="3137729"/>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19CAB63-40D1-46D0-B710-28B17DD52FA9}"/>
                </a:ext>
              </a:extLst>
            </p:cNvPr>
            <p:cNvSpPr/>
            <p:nvPr/>
          </p:nvSpPr>
          <p:spPr>
            <a:xfrm>
              <a:off x="5439030" y="322115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F19273F-6AC2-45E9-9026-2095A3707EF7}"/>
                </a:ext>
              </a:extLst>
            </p:cNvPr>
            <p:cNvSpPr/>
            <p:nvPr/>
          </p:nvSpPr>
          <p:spPr>
            <a:xfrm>
              <a:off x="5690417" y="3233086"/>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456D55B-6F3A-4C11-A207-72761F9B1288}"/>
                </a:ext>
              </a:extLst>
            </p:cNvPr>
            <p:cNvSpPr/>
            <p:nvPr/>
          </p:nvSpPr>
          <p:spPr>
            <a:xfrm>
              <a:off x="5290549" y="3365953"/>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2E51A0E-BC09-43F2-A274-06F8F6F1A579}"/>
                </a:ext>
              </a:extLst>
            </p:cNvPr>
            <p:cNvSpPr/>
            <p:nvPr/>
          </p:nvSpPr>
          <p:spPr>
            <a:xfrm rot="651964">
              <a:off x="5892311" y="3603172"/>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F47C85A-5FFC-4238-98F8-4C63414CF091}"/>
                </a:ext>
              </a:extLst>
            </p:cNvPr>
            <p:cNvSpPr/>
            <p:nvPr/>
          </p:nvSpPr>
          <p:spPr>
            <a:xfrm>
              <a:off x="5935399" y="2945442"/>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B1F9C7B-4BD3-46A7-A4C9-59B6F5DCF7F8}"/>
                </a:ext>
              </a:extLst>
            </p:cNvPr>
            <p:cNvSpPr/>
            <p:nvPr/>
          </p:nvSpPr>
          <p:spPr>
            <a:xfrm>
              <a:off x="5422540" y="348932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3FB528E-09F4-4C0A-8BBB-2B98AFC690C2}"/>
                </a:ext>
              </a:extLst>
            </p:cNvPr>
            <p:cNvSpPr/>
            <p:nvPr/>
          </p:nvSpPr>
          <p:spPr>
            <a:xfrm>
              <a:off x="5970834" y="3187669"/>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D427894-C9CB-4471-A7D4-6481304AF726}"/>
                </a:ext>
              </a:extLst>
            </p:cNvPr>
            <p:cNvSpPr/>
            <p:nvPr/>
          </p:nvSpPr>
          <p:spPr>
            <a:xfrm>
              <a:off x="5591430" y="337355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1105BA-CF4D-442C-9585-3EB4AADF7AEE}"/>
                </a:ext>
              </a:extLst>
            </p:cNvPr>
            <p:cNvSpPr/>
            <p:nvPr/>
          </p:nvSpPr>
          <p:spPr>
            <a:xfrm>
              <a:off x="5842817" y="3404536"/>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A9B8AA-E0E2-4C66-B955-61DBC9F53081}"/>
                </a:ext>
              </a:extLst>
            </p:cNvPr>
            <p:cNvSpPr/>
            <p:nvPr/>
          </p:nvSpPr>
          <p:spPr>
            <a:xfrm>
              <a:off x="5671258" y="354623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A0B1753-6632-4A7B-8A62-61DD1393B410}"/>
                </a:ext>
              </a:extLst>
            </p:cNvPr>
            <p:cNvSpPr/>
            <p:nvPr/>
          </p:nvSpPr>
          <p:spPr>
            <a:xfrm>
              <a:off x="5138149" y="3013528"/>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4538D9F-6B35-4B1A-8AE7-BBD328C8A2E0}"/>
                </a:ext>
              </a:extLst>
            </p:cNvPr>
            <p:cNvCxnSpPr/>
            <p:nvPr/>
          </p:nvCxnSpPr>
          <p:spPr>
            <a:xfrm>
              <a:off x="6338273" y="3392743"/>
              <a:ext cx="360000"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238B7EA-3E46-42C0-9E45-4B8D2A42B177}"/>
                </a:ext>
              </a:extLst>
            </p:cNvPr>
            <p:cNvSpPr/>
            <p:nvPr/>
          </p:nvSpPr>
          <p:spPr>
            <a:xfrm>
              <a:off x="6950386" y="2895269"/>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7E817EF-57B3-46F6-8840-384E08DF81AD}"/>
                </a:ext>
              </a:extLst>
            </p:cNvPr>
            <p:cNvSpPr/>
            <p:nvPr/>
          </p:nvSpPr>
          <p:spPr>
            <a:xfrm>
              <a:off x="7165811" y="3083501"/>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C18ECB9-BC77-42AF-B33B-9BE2180F8E75}"/>
                </a:ext>
              </a:extLst>
            </p:cNvPr>
            <p:cNvSpPr/>
            <p:nvPr/>
          </p:nvSpPr>
          <p:spPr>
            <a:xfrm>
              <a:off x="7165811" y="2874539"/>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A2458AB-2679-483D-9BFB-7469B595B6A0}"/>
                </a:ext>
              </a:extLst>
            </p:cNvPr>
            <p:cNvSpPr/>
            <p:nvPr/>
          </p:nvSpPr>
          <p:spPr>
            <a:xfrm>
              <a:off x="7301407" y="296909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1F56FEF-109C-42A2-B643-50BDE593B485}"/>
                </a:ext>
              </a:extLst>
            </p:cNvPr>
            <p:cNvSpPr/>
            <p:nvPr/>
          </p:nvSpPr>
          <p:spPr>
            <a:xfrm>
              <a:off x="6955160" y="3056768"/>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9917F53-46C5-47E9-8EFA-ECB2DF4EA9E6}"/>
                </a:ext>
              </a:extLst>
            </p:cNvPr>
            <p:cNvSpPr/>
            <p:nvPr/>
          </p:nvSpPr>
          <p:spPr>
            <a:xfrm>
              <a:off x="7424455" y="3123443"/>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1D0B82A-6CA9-4093-BC09-171265E782BA}"/>
                </a:ext>
              </a:extLst>
            </p:cNvPr>
            <p:cNvSpPr/>
            <p:nvPr/>
          </p:nvSpPr>
          <p:spPr>
            <a:xfrm>
              <a:off x="7046890" y="3206872"/>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90BCD1B-AC11-4C56-B943-ABCD8BAA4779}"/>
                </a:ext>
              </a:extLst>
            </p:cNvPr>
            <p:cNvSpPr/>
            <p:nvPr/>
          </p:nvSpPr>
          <p:spPr>
            <a:xfrm>
              <a:off x="7298277" y="3218800"/>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65DB62F-4471-4243-AF26-C39FEC8BC77B}"/>
                </a:ext>
              </a:extLst>
            </p:cNvPr>
            <p:cNvSpPr/>
            <p:nvPr/>
          </p:nvSpPr>
          <p:spPr>
            <a:xfrm>
              <a:off x="6898409" y="3351667"/>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72BE06E-7A6B-47D7-864C-D1A3ADF667D8}"/>
                </a:ext>
              </a:extLst>
            </p:cNvPr>
            <p:cNvSpPr/>
            <p:nvPr/>
          </p:nvSpPr>
          <p:spPr>
            <a:xfrm rot="651964">
              <a:off x="7500171" y="3588886"/>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9C52CE-74E2-469E-9634-168F17D58706}"/>
                </a:ext>
              </a:extLst>
            </p:cNvPr>
            <p:cNvSpPr/>
            <p:nvPr/>
          </p:nvSpPr>
          <p:spPr>
            <a:xfrm>
              <a:off x="7543259" y="2931156"/>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C57A3F6-0372-4275-9309-14472B414804}"/>
                </a:ext>
              </a:extLst>
            </p:cNvPr>
            <p:cNvSpPr/>
            <p:nvPr/>
          </p:nvSpPr>
          <p:spPr>
            <a:xfrm>
              <a:off x="7030400" y="347503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F8B6779-23C2-44B8-BA27-BF9473EFC24D}"/>
                </a:ext>
              </a:extLst>
            </p:cNvPr>
            <p:cNvSpPr/>
            <p:nvPr/>
          </p:nvSpPr>
          <p:spPr>
            <a:xfrm>
              <a:off x="7578694" y="3173383"/>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3471EAC-5D71-4F22-976C-CE263682147F}"/>
                </a:ext>
              </a:extLst>
            </p:cNvPr>
            <p:cNvSpPr/>
            <p:nvPr/>
          </p:nvSpPr>
          <p:spPr>
            <a:xfrm>
              <a:off x="7199290" y="3359272"/>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CD1A7D-2FCB-4CC5-B8F4-06DBB19AB9A5}"/>
                </a:ext>
              </a:extLst>
            </p:cNvPr>
            <p:cNvSpPr/>
            <p:nvPr/>
          </p:nvSpPr>
          <p:spPr>
            <a:xfrm>
              <a:off x="7450677" y="3390250"/>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9C42A9D-AD31-4E1E-A899-8CD5BE51E83C}"/>
                </a:ext>
              </a:extLst>
            </p:cNvPr>
            <p:cNvSpPr/>
            <p:nvPr/>
          </p:nvSpPr>
          <p:spPr>
            <a:xfrm>
              <a:off x="7279118" y="353194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943257C-A1A2-4F89-9DCB-AFF7A52D13F6}"/>
                </a:ext>
              </a:extLst>
            </p:cNvPr>
            <p:cNvSpPr/>
            <p:nvPr/>
          </p:nvSpPr>
          <p:spPr>
            <a:xfrm>
              <a:off x="6746009" y="2999242"/>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Oval 48">
              <a:extLst>
                <a:ext uri="{FF2B5EF4-FFF2-40B4-BE49-F238E27FC236}">
                  <a16:creationId xmlns:a16="http://schemas.microsoft.com/office/drawing/2014/main" id="{52874919-587C-451E-A5FE-CDF9FA5EFBAE}"/>
                </a:ext>
              </a:extLst>
            </p:cNvPr>
            <p:cNvSpPr/>
            <p:nvPr/>
          </p:nvSpPr>
          <p:spPr>
            <a:xfrm>
              <a:off x="8417236" y="2942894"/>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E7B22C6-AA8B-4661-82D3-FA0DF889E41F}"/>
                </a:ext>
              </a:extLst>
            </p:cNvPr>
            <p:cNvSpPr/>
            <p:nvPr/>
          </p:nvSpPr>
          <p:spPr>
            <a:xfrm>
              <a:off x="8632661" y="3131126"/>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BF74851-4FBF-48D4-9BF4-9C0F9DCF830A}"/>
                </a:ext>
              </a:extLst>
            </p:cNvPr>
            <p:cNvSpPr/>
            <p:nvPr/>
          </p:nvSpPr>
          <p:spPr>
            <a:xfrm>
              <a:off x="8632661" y="2922164"/>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2" name="Oval 51">
              <a:extLst>
                <a:ext uri="{FF2B5EF4-FFF2-40B4-BE49-F238E27FC236}">
                  <a16:creationId xmlns:a16="http://schemas.microsoft.com/office/drawing/2014/main" id="{39E2CD9E-D86C-488C-8D93-98D4FC22C013}"/>
                </a:ext>
              </a:extLst>
            </p:cNvPr>
            <p:cNvSpPr/>
            <p:nvPr/>
          </p:nvSpPr>
          <p:spPr>
            <a:xfrm>
              <a:off x="8768257" y="3016719"/>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667C1F3-B454-4DAE-90D1-D5A3B25FA755}"/>
                </a:ext>
              </a:extLst>
            </p:cNvPr>
            <p:cNvSpPr/>
            <p:nvPr/>
          </p:nvSpPr>
          <p:spPr>
            <a:xfrm>
              <a:off x="8422010" y="3118907"/>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4C5E8E5-D402-4847-A2FD-E573581BC721}"/>
                </a:ext>
              </a:extLst>
            </p:cNvPr>
            <p:cNvSpPr/>
            <p:nvPr/>
          </p:nvSpPr>
          <p:spPr>
            <a:xfrm>
              <a:off x="8891305" y="317106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9BF15CB-588E-48D7-A9C3-817E28497DAF}"/>
                </a:ext>
              </a:extLst>
            </p:cNvPr>
            <p:cNvSpPr/>
            <p:nvPr/>
          </p:nvSpPr>
          <p:spPr>
            <a:xfrm>
              <a:off x="8513740" y="3254497"/>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48DF3AF-0726-4541-9BC7-EFF748E20215}"/>
                </a:ext>
              </a:extLst>
            </p:cNvPr>
            <p:cNvSpPr/>
            <p:nvPr/>
          </p:nvSpPr>
          <p:spPr>
            <a:xfrm>
              <a:off x="8765127" y="3266425"/>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0CAB83C-02DF-4DA2-81D2-DFAC54B2DBE5}"/>
                </a:ext>
              </a:extLst>
            </p:cNvPr>
            <p:cNvSpPr/>
            <p:nvPr/>
          </p:nvSpPr>
          <p:spPr>
            <a:xfrm>
              <a:off x="8392980" y="3399292"/>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C550E45-D2E5-4862-8409-42AFF00DF9FE}"/>
                </a:ext>
              </a:extLst>
            </p:cNvPr>
            <p:cNvSpPr/>
            <p:nvPr/>
          </p:nvSpPr>
          <p:spPr>
            <a:xfrm rot="651964">
              <a:off x="8967021" y="3636511"/>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72B3739-9448-4DC8-BEAB-38EFE85D0DED}"/>
                </a:ext>
              </a:extLst>
            </p:cNvPr>
            <p:cNvSpPr/>
            <p:nvPr/>
          </p:nvSpPr>
          <p:spPr>
            <a:xfrm>
              <a:off x="9010109" y="2978781"/>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D3730AF-FCB9-4475-B9C9-F1D28F34EEB7}"/>
                </a:ext>
              </a:extLst>
            </p:cNvPr>
            <p:cNvSpPr/>
            <p:nvPr/>
          </p:nvSpPr>
          <p:spPr>
            <a:xfrm>
              <a:off x="8497250" y="3522663"/>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AC235AE-2F0D-4183-9ECB-1EBB17AFFD9D}"/>
                </a:ext>
              </a:extLst>
            </p:cNvPr>
            <p:cNvSpPr/>
            <p:nvPr/>
          </p:nvSpPr>
          <p:spPr>
            <a:xfrm>
              <a:off x="9045544" y="322100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7102510-814F-4720-A39F-D38A09B42DAC}"/>
                </a:ext>
              </a:extLst>
            </p:cNvPr>
            <p:cNvSpPr/>
            <p:nvPr/>
          </p:nvSpPr>
          <p:spPr>
            <a:xfrm>
              <a:off x="8666140" y="3406897"/>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6253E3B-4CC5-49BF-A654-9EF3041653E8}"/>
                </a:ext>
              </a:extLst>
            </p:cNvPr>
            <p:cNvSpPr/>
            <p:nvPr/>
          </p:nvSpPr>
          <p:spPr>
            <a:xfrm>
              <a:off x="8917527" y="3437875"/>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C058EBE-41A9-4FDD-A1E8-CE0F72DF1AA1}"/>
                </a:ext>
              </a:extLst>
            </p:cNvPr>
            <p:cNvSpPr/>
            <p:nvPr/>
          </p:nvSpPr>
          <p:spPr>
            <a:xfrm>
              <a:off x="8745968" y="3579573"/>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D792EB2-E78C-4136-BF22-A3EA09192827}"/>
                </a:ext>
              </a:extLst>
            </p:cNvPr>
            <p:cNvSpPr/>
            <p:nvPr/>
          </p:nvSpPr>
          <p:spPr>
            <a:xfrm>
              <a:off x="8212859" y="3046867"/>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F36D305A-AC93-4E49-B705-46E03384204A}"/>
                </a:ext>
              </a:extLst>
            </p:cNvPr>
            <p:cNvCxnSpPr/>
            <p:nvPr/>
          </p:nvCxnSpPr>
          <p:spPr>
            <a:xfrm>
              <a:off x="7833601" y="3347129"/>
              <a:ext cx="360000"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C9AF2149-13AC-4622-A0D0-F7436EC30468}"/>
                </a:ext>
              </a:extLst>
            </p:cNvPr>
            <p:cNvSpPr/>
            <p:nvPr/>
          </p:nvSpPr>
          <p:spPr>
            <a:xfrm>
              <a:off x="9950761" y="2923844"/>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78E3597-D461-4BC0-B8C0-5BF911AD27D4}"/>
                </a:ext>
              </a:extLst>
            </p:cNvPr>
            <p:cNvSpPr/>
            <p:nvPr/>
          </p:nvSpPr>
          <p:spPr>
            <a:xfrm>
              <a:off x="10166186" y="3112076"/>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849E940-4714-446B-B51C-9E2AAB8FA0F3}"/>
                </a:ext>
              </a:extLst>
            </p:cNvPr>
            <p:cNvSpPr/>
            <p:nvPr/>
          </p:nvSpPr>
          <p:spPr>
            <a:xfrm>
              <a:off x="10166186" y="2903114"/>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0" name="Oval 69">
              <a:extLst>
                <a:ext uri="{FF2B5EF4-FFF2-40B4-BE49-F238E27FC236}">
                  <a16:creationId xmlns:a16="http://schemas.microsoft.com/office/drawing/2014/main" id="{F6A6245A-0D69-4E65-A053-02E21B9AD335}"/>
                </a:ext>
              </a:extLst>
            </p:cNvPr>
            <p:cNvSpPr/>
            <p:nvPr/>
          </p:nvSpPr>
          <p:spPr>
            <a:xfrm>
              <a:off x="10301782" y="2997669"/>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FDA8FE2-03B2-47EC-88FE-1AF5AB8B5727}"/>
                </a:ext>
              </a:extLst>
            </p:cNvPr>
            <p:cNvSpPr/>
            <p:nvPr/>
          </p:nvSpPr>
          <p:spPr>
            <a:xfrm>
              <a:off x="9955535" y="3085343"/>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574A3925-B4ED-4EAD-A3F3-D835BF29C693}"/>
                </a:ext>
              </a:extLst>
            </p:cNvPr>
            <p:cNvSpPr/>
            <p:nvPr/>
          </p:nvSpPr>
          <p:spPr>
            <a:xfrm>
              <a:off x="10424830" y="3152018"/>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1764A77-9566-4768-8DF4-4D7131DB2E61}"/>
                </a:ext>
              </a:extLst>
            </p:cNvPr>
            <p:cNvSpPr/>
            <p:nvPr/>
          </p:nvSpPr>
          <p:spPr>
            <a:xfrm>
              <a:off x="10047265" y="3235447"/>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54B94E7-9FED-4D5D-B375-438063E8682B}"/>
                </a:ext>
              </a:extLst>
            </p:cNvPr>
            <p:cNvSpPr/>
            <p:nvPr/>
          </p:nvSpPr>
          <p:spPr>
            <a:xfrm>
              <a:off x="10298652" y="3247375"/>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76AEC81-E1BB-40A7-A3D5-680FEAA804E5}"/>
                </a:ext>
              </a:extLst>
            </p:cNvPr>
            <p:cNvSpPr/>
            <p:nvPr/>
          </p:nvSpPr>
          <p:spPr>
            <a:xfrm>
              <a:off x="9926505" y="3380242"/>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5709290-37B2-4965-B5D8-3E66B9A28B84}"/>
                </a:ext>
              </a:extLst>
            </p:cNvPr>
            <p:cNvSpPr/>
            <p:nvPr/>
          </p:nvSpPr>
          <p:spPr>
            <a:xfrm rot="651964">
              <a:off x="10538646" y="3617461"/>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D8C88F6-84BE-4958-A47D-F39282EE4CFD}"/>
                </a:ext>
              </a:extLst>
            </p:cNvPr>
            <p:cNvSpPr/>
            <p:nvPr/>
          </p:nvSpPr>
          <p:spPr>
            <a:xfrm>
              <a:off x="10543634" y="2959731"/>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CF62AA4-7780-4FF2-8EAA-AC117CE4DCE2}"/>
                </a:ext>
              </a:extLst>
            </p:cNvPr>
            <p:cNvSpPr/>
            <p:nvPr/>
          </p:nvSpPr>
          <p:spPr>
            <a:xfrm>
              <a:off x="10030775" y="3503613"/>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9" name="Oval 78">
              <a:extLst>
                <a:ext uri="{FF2B5EF4-FFF2-40B4-BE49-F238E27FC236}">
                  <a16:creationId xmlns:a16="http://schemas.microsoft.com/office/drawing/2014/main" id="{CAB38C6B-6916-4B8A-AAD1-F83A4AC90DE0}"/>
                </a:ext>
              </a:extLst>
            </p:cNvPr>
            <p:cNvSpPr/>
            <p:nvPr/>
          </p:nvSpPr>
          <p:spPr>
            <a:xfrm>
              <a:off x="10579069" y="3201958"/>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4AF148F-2A51-4BD6-8130-218F10D1D020}"/>
                </a:ext>
              </a:extLst>
            </p:cNvPr>
            <p:cNvSpPr/>
            <p:nvPr/>
          </p:nvSpPr>
          <p:spPr>
            <a:xfrm>
              <a:off x="10199665" y="3387847"/>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6662EAF-1F76-4BF1-B257-2F4E814F51BE}"/>
                </a:ext>
              </a:extLst>
            </p:cNvPr>
            <p:cNvSpPr/>
            <p:nvPr/>
          </p:nvSpPr>
          <p:spPr>
            <a:xfrm>
              <a:off x="10489152" y="3418825"/>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BFA1CC0-A44D-4754-B9E0-A3D1761AFFE0}"/>
                </a:ext>
              </a:extLst>
            </p:cNvPr>
            <p:cNvSpPr/>
            <p:nvPr/>
          </p:nvSpPr>
          <p:spPr>
            <a:xfrm>
              <a:off x="10279493" y="3560523"/>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F263779-CEE3-41A0-860D-64457513DF43}"/>
                </a:ext>
              </a:extLst>
            </p:cNvPr>
            <p:cNvSpPr/>
            <p:nvPr/>
          </p:nvSpPr>
          <p:spPr>
            <a:xfrm>
              <a:off x="9746384" y="3027817"/>
              <a:ext cx="159657" cy="1596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97482C51-C819-4497-B669-8D2495A08AB4}"/>
                </a:ext>
              </a:extLst>
            </p:cNvPr>
            <p:cNvCxnSpPr/>
            <p:nvPr/>
          </p:nvCxnSpPr>
          <p:spPr>
            <a:xfrm>
              <a:off x="9386384" y="3375400"/>
              <a:ext cx="360000"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A3202FA5-9727-4B86-8C2B-704174376BC8}"/>
                </a:ext>
              </a:extLst>
            </p:cNvPr>
            <p:cNvSpPr/>
            <p:nvPr/>
          </p:nvSpPr>
          <p:spPr>
            <a:xfrm>
              <a:off x="5455649" y="3759653"/>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215CAAD-B725-4876-9F5E-2FAC44471AD4}"/>
                </a:ext>
              </a:extLst>
            </p:cNvPr>
            <p:cNvSpPr/>
            <p:nvPr/>
          </p:nvSpPr>
          <p:spPr>
            <a:xfrm rot="651964">
              <a:off x="6209811" y="3793672"/>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6039259-C449-426F-B374-2B36300DFEC1}"/>
                </a:ext>
              </a:extLst>
            </p:cNvPr>
            <p:cNvSpPr/>
            <p:nvPr/>
          </p:nvSpPr>
          <p:spPr>
            <a:xfrm>
              <a:off x="5587640" y="388302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361CD4B-F846-4F60-997C-3E6152AD5037}"/>
                </a:ext>
              </a:extLst>
            </p:cNvPr>
            <p:cNvSpPr/>
            <p:nvPr/>
          </p:nvSpPr>
          <p:spPr>
            <a:xfrm>
              <a:off x="5756530" y="376725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4DA0E4B-E174-4A8D-9D6B-88F35EA9855B}"/>
                </a:ext>
              </a:extLst>
            </p:cNvPr>
            <p:cNvSpPr/>
            <p:nvPr/>
          </p:nvSpPr>
          <p:spPr>
            <a:xfrm>
              <a:off x="6071417" y="3468036"/>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0F8FD38-A6C0-497B-A1AC-E402296E4C10}"/>
                </a:ext>
              </a:extLst>
            </p:cNvPr>
            <p:cNvSpPr/>
            <p:nvPr/>
          </p:nvSpPr>
          <p:spPr>
            <a:xfrm>
              <a:off x="5988758" y="373673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19E6310-A9DD-4219-9AEF-BFB834497ECB}"/>
                </a:ext>
              </a:extLst>
            </p:cNvPr>
            <p:cNvSpPr/>
            <p:nvPr/>
          </p:nvSpPr>
          <p:spPr>
            <a:xfrm>
              <a:off x="7022829" y="3785053"/>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B9E77CF-82CA-4E09-8DA6-E940FD6B0CEB}"/>
                </a:ext>
              </a:extLst>
            </p:cNvPr>
            <p:cNvSpPr/>
            <p:nvPr/>
          </p:nvSpPr>
          <p:spPr>
            <a:xfrm rot="651964">
              <a:off x="7624591" y="3780972"/>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017A048-CD2E-4DF5-B12C-6DC28A673F44}"/>
                </a:ext>
              </a:extLst>
            </p:cNvPr>
            <p:cNvSpPr/>
            <p:nvPr/>
          </p:nvSpPr>
          <p:spPr>
            <a:xfrm>
              <a:off x="7154820" y="390842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95FF843-E2B3-461C-AF86-C9EE0C14624B}"/>
                </a:ext>
              </a:extLst>
            </p:cNvPr>
            <p:cNvSpPr/>
            <p:nvPr/>
          </p:nvSpPr>
          <p:spPr>
            <a:xfrm>
              <a:off x="7323710" y="379265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6022986-7E1B-4135-B40F-1D73AF1143C7}"/>
                </a:ext>
              </a:extLst>
            </p:cNvPr>
            <p:cNvSpPr/>
            <p:nvPr/>
          </p:nvSpPr>
          <p:spPr>
            <a:xfrm>
              <a:off x="7752978" y="353194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4374D89-09E5-45DE-99AA-5671A4D6EF05}"/>
                </a:ext>
              </a:extLst>
            </p:cNvPr>
            <p:cNvSpPr/>
            <p:nvPr/>
          </p:nvSpPr>
          <p:spPr>
            <a:xfrm>
              <a:off x="7403538" y="396533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F0B50796-7F02-4569-AB85-EFE90AEB5097}"/>
                </a:ext>
              </a:extLst>
            </p:cNvPr>
            <p:cNvSpPr/>
            <p:nvPr/>
          </p:nvSpPr>
          <p:spPr>
            <a:xfrm>
              <a:off x="8483329" y="3785053"/>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971E312-ECC6-424F-A78C-6751487611BE}"/>
                </a:ext>
              </a:extLst>
            </p:cNvPr>
            <p:cNvSpPr/>
            <p:nvPr/>
          </p:nvSpPr>
          <p:spPr>
            <a:xfrm rot="651964">
              <a:off x="9288002" y="3526857"/>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735B183-7E62-4475-862E-636C8F1C25C1}"/>
                </a:ext>
              </a:extLst>
            </p:cNvPr>
            <p:cNvSpPr/>
            <p:nvPr/>
          </p:nvSpPr>
          <p:spPr>
            <a:xfrm>
              <a:off x="8742320" y="375602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2022993-6283-4A33-901D-873EFC7212F6}"/>
                </a:ext>
              </a:extLst>
            </p:cNvPr>
            <p:cNvSpPr/>
            <p:nvPr/>
          </p:nvSpPr>
          <p:spPr>
            <a:xfrm>
              <a:off x="9127553" y="3463039"/>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B650777-6E87-4696-804F-A1F081F6E304}"/>
                </a:ext>
              </a:extLst>
            </p:cNvPr>
            <p:cNvSpPr/>
            <p:nvPr/>
          </p:nvSpPr>
          <p:spPr>
            <a:xfrm>
              <a:off x="9188074" y="372201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89645BD-68B9-46C1-BA2A-36A873BB0211}"/>
                </a:ext>
              </a:extLst>
            </p:cNvPr>
            <p:cNvSpPr/>
            <p:nvPr/>
          </p:nvSpPr>
          <p:spPr>
            <a:xfrm>
              <a:off x="8993707" y="3826115"/>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8D8F2DA-C39C-4C5E-A250-92AE053C8971}"/>
                </a:ext>
              </a:extLst>
            </p:cNvPr>
            <p:cNvSpPr/>
            <p:nvPr/>
          </p:nvSpPr>
          <p:spPr>
            <a:xfrm>
              <a:off x="10197829" y="3823153"/>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8638403-4C88-464B-B234-281267A427D7}"/>
                </a:ext>
              </a:extLst>
            </p:cNvPr>
            <p:cNvSpPr/>
            <p:nvPr/>
          </p:nvSpPr>
          <p:spPr>
            <a:xfrm rot="651964">
              <a:off x="10939291" y="3628572"/>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03642C4-5F4B-4474-B9B3-9F2A49035DB4}"/>
                </a:ext>
              </a:extLst>
            </p:cNvPr>
            <p:cNvSpPr/>
            <p:nvPr/>
          </p:nvSpPr>
          <p:spPr>
            <a:xfrm>
              <a:off x="10698120" y="337502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868DFCB-EE6A-41E6-8000-88F734366828}"/>
                </a:ext>
              </a:extLst>
            </p:cNvPr>
            <p:cNvSpPr/>
            <p:nvPr/>
          </p:nvSpPr>
          <p:spPr>
            <a:xfrm>
              <a:off x="10536810" y="3830758"/>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E54B9C71-5844-495B-8705-4B45D95C34A5}"/>
                </a:ext>
              </a:extLst>
            </p:cNvPr>
            <p:cNvSpPr/>
            <p:nvPr/>
          </p:nvSpPr>
          <p:spPr>
            <a:xfrm>
              <a:off x="10889797" y="3429936"/>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A9BD221-AB5B-44AB-9773-B0DA728B5091}"/>
                </a:ext>
              </a:extLst>
            </p:cNvPr>
            <p:cNvSpPr/>
            <p:nvPr/>
          </p:nvSpPr>
          <p:spPr>
            <a:xfrm>
              <a:off x="10718238" y="3571634"/>
              <a:ext cx="159657" cy="159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Content Placeholder 3">
            <a:extLst>
              <a:ext uri="{FF2B5EF4-FFF2-40B4-BE49-F238E27FC236}">
                <a16:creationId xmlns:a16="http://schemas.microsoft.com/office/drawing/2014/main" id="{17B60CEB-0048-42D8-A302-FB02005340A8}"/>
              </a:ext>
            </a:extLst>
          </p:cNvPr>
          <p:cNvSpPr txBox="1">
            <a:spLocks/>
          </p:cNvSpPr>
          <p:nvPr/>
        </p:nvSpPr>
        <p:spPr>
          <a:xfrm>
            <a:off x="4978740" y="1747072"/>
            <a:ext cx="6393361" cy="1210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ea typeface="Roboto" panose="02000000000000000000" pitchFamily="2" charset="0"/>
                <a:cs typeface="Calibri" panose="020F0502020204030204" pitchFamily="34" charset="0"/>
              </a:rPr>
              <a:t>Simple exponential growth is not sufficient to explain that the number of infected people is bounded by the number of susceptible people</a:t>
            </a:r>
          </a:p>
        </p:txBody>
      </p:sp>
      <p:pic>
        <p:nvPicPr>
          <p:cNvPr id="123" name="Picture 2">
            <a:extLst>
              <a:ext uri="{FF2B5EF4-FFF2-40B4-BE49-F238E27FC236}">
                <a16:creationId xmlns:a16="http://schemas.microsoft.com/office/drawing/2014/main" id="{E4E04E34-0734-4A0D-BE09-8241B3DBC3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2101" b="-463"/>
          <a:stretch/>
        </p:blipFill>
        <p:spPr bwMode="auto">
          <a:xfrm>
            <a:off x="5276835" y="3595942"/>
            <a:ext cx="3603610" cy="53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407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BFB941C-3901-4251-B9D0-4C465A0233A9}"/>
              </a:ext>
            </a:extLst>
          </p:cNvPr>
          <p:cNvGrpSpPr/>
          <p:nvPr/>
        </p:nvGrpSpPr>
        <p:grpSpPr>
          <a:xfrm>
            <a:off x="910695" y="1626863"/>
            <a:ext cx="4519439" cy="4265939"/>
            <a:chOff x="6846405" y="1906958"/>
            <a:chExt cx="5045333" cy="4660995"/>
          </a:xfrm>
        </p:grpSpPr>
        <p:pic>
          <p:nvPicPr>
            <p:cNvPr id="112" name="Picture 2">
              <a:extLst>
                <a:ext uri="{FF2B5EF4-FFF2-40B4-BE49-F238E27FC236}">
                  <a16:creationId xmlns:a16="http://schemas.microsoft.com/office/drawing/2014/main" id="{D450CD5E-7EFA-43E1-8DC5-230ED60F4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405" y="2017156"/>
              <a:ext cx="4271739" cy="4550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3" name="Rectangle 112">
              <a:extLst>
                <a:ext uri="{FF2B5EF4-FFF2-40B4-BE49-F238E27FC236}">
                  <a16:creationId xmlns:a16="http://schemas.microsoft.com/office/drawing/2014/main" id="{80631C64-D3F1-497D-AD63-025D1AD08ED0}"/>
                </a:ext>
              </a:extLst>
            </p:cNvPr>
            <p:cNvSpPr/>
            <p:nvPr/>
          </p:nvSpPr>
          <p:spPr>
            <a:xfrm>
              <a:off x="7493000" y="1906958"/>
              <a:ext cx="1231900" cy="3490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67BF3CF-69FB-45BB-AD38-4BB1FA6441FC}"/>
                </a:ext>
              </a:extLst>
            </p:cNvPr>
            <p:cNvSpPr/>
            <p:nvPr/>
          </p:nvSpPr>
          <p:spPr>
            <a:xfrm>
              <a:off x="10248900" y="2086391"/>
              <a:ext cx="1373716" cy="3490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2A66271-E0F7-4A6C-B600-DFAE4C8611BC}"/>
                </a:ext>
              </a:extLst>
            </p:cNvPr>
            <p:cNvSpPr/>
            <p:nvPr/>
          </p:nvSpPr>
          <p:spPr>
            <a:xfrm>
              <a:off x="9283700" y="2289591"/>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C71DDFC-DF19-4B31-A210-C33EE77BF59F}"/>
                </a:ext>
              </a:extLst>
            </p:cNvPr>
            <p:cNvSpPr/>
            <p:nvPr/>
          </p:nvSpPr>
          <p:spPr>
            <a:xfrm>
              <a:off x="7607300" y="2162591"/>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58B6FC1-2AF6-4AF7-9BFF-B86B36519910}"/>
                </a:ext>
              </a:extLst>
            </p:cNvPr>
            <p:cNvSpPr/>
            <p:nvPr/>
          </p:nvSpPr>
          <p:spPr>
            <a:xfrm>
              <a:off x="9819570" y="3597970"/>
              <a:ext cx="1373716"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5CD5AA3-5D92-4FE7-86B8-D26727CC3F66}"/>
                </a:ext>
              </a:extLst>
            </p:cNvPr>
            <p:cNvSpPr/>
            <p:nvPr/>
          </p:nvSpPr>
          <p:spPr>
            <a:xfrm>
              <a:off x="10883899" y="4177721"/>
              <a:ext cx="1007839" cy="147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223CFFA9-C602-4B62-8B55-8D0D9A75F752}"/>
              </a:ext>
            </a:extLst>
          </p:cNvPr>
          <p:cNvSpPr txBox="1">
            <a:spLocks/>
          </p:cNvSpPr>
          <p:nvPr/>
        </p:nvSpPr>
        <p:spPr>
          <a:xfrm>
            <a:off x="798287" y="163047"/>
            <a:ext cx="11103428" cy="1179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4A628"/>
                </a:solidFill>
                <a:latin typeface="Yanone Kaffeesatz"/>
              </a:rPr>
              <a:t>Exponential decay </a:t>
            </a:r>
          </a:p>
        </p:txBody>
      </p:sp>
      <p:sp>
        <p:nvSpPr>
          <p:cNvPr id="122" name="Content Placeholder 3">
            <a:extLst>
              <a:ext uri="{FF2B5EF4-FFF2-40B4-BE49-F238E27FC236}">
                <a16:creationId xmlns:a16="http://schemas.microsoft.com/office/drawing/2014/main" id="{17B60CEB-0048-42D8-A302-FB02005340A8}"/>
              </a:ext>
            </a:extLst>
          </p:cNvPr>
          <p:cNvSpPr txBox="1">
            <a:spLocks/>
          </p:cNvSpPr>
          <p:nvPr/>
        </p:nvSpPr>
        <p:spPr>
          <a:xfrm>
            <a:off x="5225166" y="1977071"/>
            <a:ext cx="6393361" cy="854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ea typeface="Roboto" panose="02000000000000000000" pitchFamily="2" charset="0"/>
                <a:cs typeface="Calibri" panose="020F0502020204030204" pitchFamily="34" charset="0"/>
              </a:rPr>
              <a:t>People recover at a constant rate. More people recover than the number of new infections.</a:t>
            </a:r>
          </a:p>
        </p:txBody>
      </p:sp>
      <p:sp>
        <p:nvSpPr>
          <p:cNvPr id="123" name="Isosceles Triangle 122">
            <a:extLst>
              <a:ext uri="{FF2B5EF4-FFF2-40B4-BE49-F238E27FC236}">
                <a16:creationId xmlns:a16="http://schemas.microsoft.com/office/drawing/2014/main" id="{FA351CFF-28D6-4999-89B1-49381750A613}"/>
              </a:ext>
            </a:extLst>
          </p:cNvPr>
          <p:cNvSpPr/>
          <p:nvPr/>
        </p:nvSpPr>
        <p:spPr>
          <a:xfrm rot="10974970">
            <a:off x="2861209" y="2016161"/>
            <a:ext cx="145707" cy="23500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0000"/>
              </a:solidFill>
            </a:endParaRPr>
          </a:p>
        </p:txBody>
      </p:sp>
      <p:sp>
        <p:nvSpPr>
          <p:cNvPr id="124" name="Isosceles Triangle 123">
            <a:extLst>
              <a:ext uri="{FF2B5EF4-FFF2-40B4-BE49-F238E27FC236}">
                <a16:creationId xmlns:a16="http://schemas.microsoft.com/office/drawing/2014/main" id="{FB6AE413-22A0-4A0B-8C74-3937E8BC0ACE}"/>
              </a:ext>
            </a:extLst>
          </p:cNvPr>
          <p:cNvSpPr/>
          <p:nvPr/>
        </p:nvSpPr>
        <p:spPr>
          <a:xfrm rot="6797543">
            <a:off x="4102062" y="4807484"/>
            <a:ext cx="145707" cy="23500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0000"/>
              </a:solidFill>
            </a:endParaRPr>
          </a:p>
        </p:txBody>
      </p:sp>
      <p:sp>
        <p:nvSpPr>
          <p:cNvPr id="125" name="Arc 124">
            <a:extLst>
              <a:ext uri="{FF2B5EF4-FFF2-40B4-BE49-F238E27FC236}">
                <a16:creationId xmlns:a16="http://schemas.microsoft.com/office/drawing/2014/main" id="{7BACEE4B-2DD8-4D31-8A60-A8D01C220964}"/>
              </a:ext>
            </a:extLst>
          </p:cNvPr>
          <p:cNvSpPr/>
          <p:nvPr/>
        </p:nvSpPr>
        <p:spPr>
          <a:xfrm flipH="1" flipV="1">
            <a:off x="2924507" y="-51748"/>
            <a:ext cx="3551950" cy="5092699"/>
          </a:xfrm>
          <a:prstGeom prst="arc">
            <a:avLst>
              <a:gd name="adj1" fmla="val 16200000"/>
              <a:gd name="adj2" fmla="val 953607"/>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6" name="Group 125">
            <a:extLst>
              <a:ext uri="{FF2B5EF4-FFF2-40B4-BE49-F238E27FC236}">
                <a16:creationId xmlns:a16="http://schemas.microsoft.com/office/drawing/2014/main" id="{43ECA383-780C-4B0E-B041-EEA2C5116705}"/>
              </a:ext>
            </a:extLst>
          </p:cNvPr>
          <p:cNvGrpSpPr/>
          <p:nvPr/>
        </p:nvGrpSpPr>
        <p:grpSpPr>
          <a:xfrm>
            <a:off x="5225166" y="4051925"/>
            <a:ext cx="6736050" cy="1175097"/>
            <a:chOff x="5185400" y="3916018"/>
            <a:chExt cx="6736050" cy="1175097"/>
          </a:xfrm>
        </p:grpSpPr>
        <p:sp>
          <p:nvSpPr>
            <p:cNvPr id="127" name="Oval 126">
              <a:extLst>
                <a:ext uri="{FF2B5EF4-FFF2-40B4-BE49-F238E27FC236}">
                  <a16:creationId xmlns:a16="http://schemas.microsoft.com/office/drawing/2014/main" id="{021301BE-6DCA-400F-A463-D5001AB6FD26}"/>
                </a:ext>
              </a:extLst>
            </p:cNvPr>
            <p:cNvSpPr/>
            <p:nvPr/>
          </p:nvSpPr>
          <p:spPr>
            <a:xfrm>
              <a:off x="5389777" y="393674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F48A1B9-AC5D-463F-87B6-4839A878D6A6}"/>
                </a:ext>
              </a:extLst>
            </p:cNvPr>
            <p:cNvSpPr/>
            <p:nvPr/>
          </p:nvSpPr>
          <p:spPr>
            <a:xfrm>
              <a:off x="5605202" y="4124980"/>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5B6E931-2F8C-4ABD-BE61-499BC7B2E85A}"/>
                </a:ext>
              </a:extLst>
            </p:cNvPr>
            <p:cNvSpPr/>
            <p:nvPr/>
          </p:nvSpPr>
          <p:spPr>
            <a:xfrm>
              <a:off x="5605202" y="391601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0" name="Oval 129">
              <a:extLst>
                <a:ext uri="{FF2B5EF4-FFF2-40B4-BE49-F238E27FC236}">
                  <a16:creationId xmlns:a16="http://schemas.microsoft.com/office/drawing/2014/main" id="{B4618E28-4ED2-4D00-A609-DD528D23A235}"/>
                </a:ext>
              </a:extLst>
            </p:cNvPr>
            <p:cNvSpPr/>
            <p:nvPr/>
          </p:nvSpPr>
          <p:spPr>
            <a:xfrm>
              <a:off x="5740798" y="4010573"/>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4A028874-2FCA-4212-9CBD-BD1CDA75595D}"/>
                </a:ext>
              </a:extLst>
            </p:cNvPr>
            <p:cNvSpPr/>
            <p:nvPr/>
          </p:nvSpPr>
          <p:spPr>
            <a:xfrm>
              <a:off x="5394551" y="409824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BCDC18E-57EF-4A41-96AE-D245FE0BA6DE}"/>
                </a:ext>
              </a:extLst>
            </p:cNvPr>
            <p:cNvSpPr/>
            <p:nvPr/>
          </p:nvSpPr>
          <p:spPr>
            <a:xfrm>
              <a:off x="5863846" y="4164922"/>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5FB704C-9BF5-4854-9C9A-D94F077CF8C8}"/>
                </a:ext>
              </a:extLst>
            </p:cNvPr>
            <p:cNvSpPr/>
            <p:nvPr/>
          </p:nvSpPr>
          <p:spPr>
            <a:xfrm>
              <a:off x="5486281" y="424835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E3EF9B1-D6D1-42BC-80D2-0A050CA4D961}"/>
                </a:ext>
              </a:extLst>
            </p:cNvPr>
            <p:cNvSpPr/>
            <p:nvPr/>
          </p:nvSpPr>
          <p:spPr>
            <a:xfrm>
              <a:off x="5737668" y="4260279"/>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123C18DF-A3D3-463F-97A5-407983351064}"/>
                </a:ext>
              </a:extLst>
            </p:cNvPr>
            <p:cNvSpPr/>
            <p:nvPr/>
          </p:nvSpPr>
          <p:spPr>
            <a:xfrm>
              <a:off x="5365521" y="4393146"/>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03FDB68-6C00-4FCC-A2B0-76AD41C1B731}"/>
                </a:ext>
              </a:extLst>
            </p:cNvPr>
            <p:cNvSpPr/>
            <p:nvPr/>
          </p:nvSpPr>
          <p:spPr>
            <a:xfrm rot="651964">
              <a:off x="5978859" y="4629371"/>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50E8BD7-3AD2-44BD-A6D5-B7BCDE1089C9}"/>
                </a:ext>
              </a:extLst>
            </p:cNvPr>
            <p:cNvSpPr/>
            <p:nvPr/>
          </p:nvSpPr>
          <p:spPr>
            <a:xfrm>
              <a:off x="5982650" y="3972635"/>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3873F53-AF21-4C8E-86E5-B4392631EA90}"/>
                </a:ext>
              </a:extLst>
            </p:cNvPr>
            <p:cNvSpPr/>
            <p:nvPr/>
          </p:nvSpPr>
          <p:spPr>
            <a:xfrm>
              <a:off x="5469791" y="4516517"/>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9" name="Oval 138">
              <a:extLst>
                <a:ext uri="{FF2B5EF4-FFF2-40B4-BE49-F238E27FC236}">
                  <a16:creationId xmlns:a16="http://schemas.microsoft.com/office/drawing/2014/main" id="{7E750C2E-978F-41DE-8AF3-5889A30AEAD2}"/>
                </a:ext>
              </a:extLst>
            </p:cNvPr>
            <p:cNvSpPr/>
            <p:nvPr/>
          </p:nvSpPr>
          <p:spPr>
            <a:xfrm>
              <a:off x="6018085" y="4214862"/>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46FECAF4-E5B2-414E-BC3E-DE218AA43BDC}"/>
                </a:ext>
              </a:extLst>
            </p:cNvPr>
            <p:cNvSpPr/>
            <p:nvPr/>
          </p:nvSpPr>
          <p:spPr>
            <a:xfrm>
              <a:off x="5638681" y="4400751"/>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E0CC2DA-1EEA-4510-92AD-626D61BF9408}"/>
                </a:ext>
              </a:extLst>
            </p:cNvPr>
            <p:cNvSpPr/>
            <p:nvPr/>
          </p:nvSpPr>
          <p:spPr>
            <a:xfrm>
              <a:off x="5928168" y="4431729"/>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535BA1CE-C920-46C3-B2ED-473A06E20F07}"/>
                </a:ext>
              </a:extLst>
            </p:cNvPr>
            <p:cNvSpPr/>
            <p:nvPr/>
          </p:nvSpPr>
          <p:spPr>
            <a:xfrm>
              <a:off x="5718509" y="4573427"/>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60771D53-804C-47D3-A724-2F89EBC7B949}"/>
                </a:ext>
              </a:extLst>
            </p:cNvPr>
            <p:cNvSpPr/>
            <p:nvPr/>
          </p:nvSpPr>
          <p:spPr>
            <a:xfrm>
              <a:off x="5185400" y="404072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Arrow Connector 143">
              <a:extLst>
                <a:ext uri="{FF2B5EF4-FFF2-40B4-BE49-F238E27FC236}">
                  <a16:creationId xmlns:a16="http://schemas.microsoft.com/office/drawing/2014/main" id="{4E25019B-CF3E-46F0-8F76-D3C4BE9C4F01}"/>
                </a:ext>
              </a:extLst>
            </p:cNvPr>
            <p:cNvCxnSpPr/>
            <p:nvPr/>
          </p:nvCxnSpPr>
          <p:spPr>
            <a:xfrm>
              <a:off x="6602902" y="4351137"/>
              <a:ext cx="360000"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B4BD1CBF-BBC9-4FEA-B1A9-EF61E82F8B7E}"/>
                </a:ext>
              </a:extLst>
            </p:cNvPr>
            <p:cNvSpPr/>
            <p:nvPr/>
          </p:nvSpPr>
          <p:spPr>
            <a:xfrm>
              <a:off x="5636845" y="4836057"/>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7A3F140-EEBE-4CC1-95AF-FE2B498C0F10}"/>
                </a:ext>
              </a:extLst>
            </p:cNvPr>
            <p:cNvSpPr/>
            <p:nvPr/>
          </p:nvSpPr>
          <p:spPr>
            <a:xfrm rot="651964">
              <a:off x="6379504" y="4640482"/>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E6F67E3-4C03-4C36-9394-645E877B5F89}"/>
                </a:ext>
              </a:extLst>
            </p:cNvPr>
            <p:cNvSpPr/>
            <p:nvPr/>
          </p:nvSpPr>
          <p:spPr>
            <a:xfrm>
              <a:off x="6137136" y="4387928"/>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A2AA64C2-AD36-44A8-B417-9C9AAA04F44D}"/>
                </a:ext>
              </a:extLst>
            </p:cNvPr>
            <p:cNvSpPr/>
            <p:nvPr/>
          </p:nvSpPr>
          <p:spPr>
            <a:xfrm>
              <a:off x="5975826" y="4843662"/>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8712F291-75BE-422C-87C2-6731B0D161BE}"/>
                </a:ext>
              </a:extLst>
            </p:cNvPr>
            <p:cNvSpPr/>
            <p:nvPr/>
          </p:nvSpPr>
          <p:spPr>
            <a:xfrm>
              <a:off x="6328813" y="4442840"/>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901B047B-C506-4AF2-8821-4831F71BA465}"/>
                </a:ext>
              </a:extLst>
            </p:cNvPr>
            <p:cNvSpPr/>
            <p:nvPr/>
          </p:nvSpPr>
          <p:spPr>
            <a:xfrm>
              <a:off x="6157254" y="4584538"/>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69E8F84-B309-4CDF-B797-29FA46122C73}"/>
                </a:ext>
              </a:extLst>
            </p:cNvPr>
            <p:cNvSpPr/>
            <p:nvPr/>
          </p:nvSpPr>
          <p:spPr>
            <a:xfrm>
              <a:off x="7218577" y="401294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6825B33-22E6-4577-9A0B-536D17D05E43}"/>
                </a:ext>
              </a:extLst>
            </p:cNvPr>
            <p:cNvSpPr/>
            <p:nvPr/>
          </p:nvSpPr>
          <p:spPr>
            <a:xfrm>
              <a:off x="7434002" y="4201180"/>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6119430-79AF-46CF-9164-EC533ED233B7}"/>
                </a:ext>
              </a:extLst>
            </p:cNvPr>
            <p:cNvSpPr/>
            <p:nvPr/>
          </p:nvSpPr>
          <p:spPr>
            <a:xfrm>
              <a:off x="7434002" y="399221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4" name="Oval 153">
              <a:extLst>
                <a:ext uri="{FF2B5EF4-FFF2-40B4-BE49-F238E27FC236}">
                  <a16:creationId xmlns:a16="http://schemas.microsoft.com/office/drawing/2014/main" id="{C3739CA6-D6E7-4DFF-BD8A-084B0AB4A217}"/>
                </a:ext>
              </a:extLst>
            </p:cNvPr>
            <p:cNvSpPr/>
            <p:nvPr/>
          </p:nvSpPr>
          <p:spPr>
            <a:xfrm>
              <a:off x="7569598" y="4086773"/>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BACE4A96-B23C-4544-8FAB-697780807933}"/>
                </a:ext>
              </a:extLst>
            </p:cNvPr>
            <p:cNvSpPr/>
            <p:nvPr/>
          </p:nvSpPr>
          <p:spPr>
            <a:xfrm>
              <a:off x="7223351" y="417444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55EBED9-70C4-4D65-9896-85FFB2777307}"/>
                </a:ext>
              </a:extLst>
            </p:cNvPr>
            <p:cNvSpPr/>
            <p:nvPr/>
          </p:nvSpPr>
          <p:spPr>
            <a:xfrm>
              <a:off x="7692646" y="4241122"/>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527D278-5D4C-40C2-A613-D36EBC82645A}"/>
                </a:ext>
              </a:extLst>
            </p:cNvPr>
            <p:cNvSpPr/>
            <p:nvPr/>
          </p:nvSpPr>
          <p:spPr>
            <a:xfrm>
              <a:off x="7315081" y="432455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0C20DA3-CBFD-4A91-A301-C038EC09B5FA}"/>
                </a:ext>
              </a:extLst>
            </p:cNvPr>
            <p:cNvSpPr/>
            <p:nvPr/>
          </p:nvSpPr>
          <p:spPr>
            <a:xfrm>
              <a:off x="7566468" y="4336479"/>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0D281D9A-CBC3-43DB-B935-C60F17D6A61C}"/>
                </a:ext>
              </a:extLst>
            </p:cNvPr>
            <p:cNvSpPr/>
            <p:nvPr/>
          </p:nvSpPr>
          <p:spPr>
            <a:xfrm>
              <a:off x="7194321" y="4469346"/>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E120D26-1B95-409E-9610-FBE934BF9529}"/>
                </a:ext>
              </a:extLst>
            </p:cNvPr>
            <p:cNvSpPr/>
            <p:nvPr/>
          </p:nvSpPr>
          <p:spPr>
            <a:xfrm rot="651964">
              <a:off x="7807659" y="4705571"/>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B45474FA-B8DF-48D6-97FB-27C6FE12D295}"/>
                </a:ext>
              </a:extLst>
            </p:cNvPr>
            <p:cNvSpPr/>
            <p:nvPr/>
          </p:nvSpPr>
          <p:spPr>
            <a:xfrm>
              <a:off x="7811450" y="4048835"/>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475ECF6-962F-44C3-8B7F-E689A1C319FB}"/>
                </a:ext>
              </a:extLst>
            </p:cNvPr>
            <p:cNvSpPr/>
            <p:nvPr/>
          </p:nvSpPr>
          <p:spPr>
            <a:xfrm>
              <a:off x="7298591" y="459271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3" name="Oval 162">
              <a:extLst>
                <a:ext uri="{FF2B5EF4-FFF2-40B4-BE49-F238E27FC236}">
                  <a16:creationId xmlns:a16="http://schemas.microsoft.com/office/drawing/2014/main" id="{F08B82E0-B090-42BD-985C-118892AB5538}"/>
                </a:ext>
              </a:extLst>
            </p:cNvPr>
            <p:cNvSpPr/>
            <p:nvPr/>
          </p:nvSpPr>
          <p:spPr>
            <a:xfrm>
              <a:off x="7846885" y="4291062"/>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593C51BA-E730-4238-9661-078D56859B6C}"/>
                </a:ext>
              </a:extLst>
            </p:cNvPr>
            <p:cNvSpPr/>
            <p:nvPr/>
          </p:nvSpPr>
          <p:spPr>
            <a:xfrm>
              <a:off x="7467481" y="447695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5E4D3D12-C908-4AE6-982A-1E5C49186BD5}"/>
                </a:ext>
              </a:extLst>
            </p:cNvPr>
            <p:cNvSpPr/>
            <p:nvPr/>
          </p:nvSpPr>
          <p:spPr>
            <a:xfrm>
              <a:off x="7756968" y="4507929"/>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1CDADE3C-114A-4900-A550-8F59C921EC6E}"/>
                </a:ext>
              </a:extLst>
            </p:cNvPr>
            <p:cNvSpPr/>
            <p:nvPr/>
          </p:nvSpPr>
          <p:spPr>
            <a:xfrm>
              <a:off x="7547309" y="464962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FBC4CEB-7B25-4CF4-AF52-B9E125E4F799}"/>
                </a:ext>
              </a:extLst>
            </p:cNvPr>
            <p:cNvSpPr/>
            <p:nvPr/>
          </p:nvSpPr>
          <p:spPr>
            <a:xfrm>
              <a:off x="7014200" y="411692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4B88698-AC76-4F27-9330-0B5D4C546E66}"/>
                </a:ext>
              </a:extLst>
            </p:cNvPr>
            <p:cNvSpPr/>
            <p:nvPr/>
          </p:nvSpPr>
          <p:spPr>
            <a:xfrm>
              <a:off x="7465645" y="4912257"/>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9781FC44-9D23-4516-BC34-6CB266CD3DBA}"/>
                </a:ext>
              </a:extLst>
            </p:cNvPr>
            <p:cNvSpPr/>
            <p:nvPr/>
          </p:nvSpPr>
          <p:spPr>
            <a:xfrm rot="651964">
              <a:off x="8208304" y="4716682"/>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FCF4CEB-0659-4D4E-983A-86875B2B4302}"/>
                </a:ext>
              </a:extLst>
            </p:cNvPr>
            <p:cNvSpPr/>
            <p:nvPr/>
          </p:nvSpPr>
          <p:spPr>
            <a:xfrm>
              <a:off x="7965936" y="4464128"/>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8B0EDC7-4B32-4A59-B136-EF4675F0FB8B}"/>
                </a:ext>
              </a:extLst>
            </p:cNvPr>
            <p:cNvSpPr/>
            <p:nvPr/>
          </p:nvSpPr>
          <p:spPr>
            <a:xfrm>
              <a:off x="7804626" y="4919862"/>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34185EB3-9D29-4409-A532-EB6FDCEF6DC4}"/>
                </a:ext>
              </a:extLst>
            </p:cNvPr>
            <p:cNvSpPr/>
            <p:nvPr/>
          </p:nvSpPr>
          <p:spPr>
            <a:xfrm>
              <a:off x="8157613" y="4519040"/>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1E9AC28-4879-41F9-B2D5-9414CD4A77EA}"/>
                </a:ext>
              </a:extLst>
            </p:cNvPr>
            <p:cNvSpPr/>
            <p:nvPr/>
          </p:nvSpPr>
          <p:spPr>
            <a:xfrm>
              <a:off x="7986054" y="4660738"/>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Arrow Connector 173">
              <a:extLst>
                <a:ext uri="{FF2B5EF4-FFF2-40B4-BE49-F238E27FC236}">
                  <a16:creationId xmlns:a16="http://schemas.microsoft.com/office/drawing/2014/main" id="{884C95BD-83B0-414D-AB0E-AF0730DFC052}"/>
                </a:ext>
              </a:extLst>
            </p:cNvPr>
            <p:cNvCxnSpPr/>
            <p:nvPr/>
          </p:nvCxnSpPr>
          <p:spPr>
            <a:xfrm>
              <a:off x="8293959" y="4367470"/>
              <a:ext cx="360000"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CF36047A-2F13-4FE3-ADDE-FAA622AA0DD6}"/>
                </a:ext>
              </a:extLst>
            </p:cNvPr>
            <p:cNvSpPr/>
            <p:nvPr/>
          </p:nvSpPr>
          <p:spPr>
            <a:xfrm>
              <a:off x="9023034" y="3962784"/>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796CFC9C-23D8-42B7-80D1-92EFAC4DEAAD}"/>
                </a:ext>
              </a:extLst>
            </p:cNvPr>
            <p:cNvSpPr/>
            <p:nvPr/>
          </p:nvSpPr>
          <p:spPr>
            <a:xfrm>
              <a:off x="9238459" y="4151016"/>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7390D53D-4D87-48EE-B1BC-ADDF4811438C}"/>
                </a:ext>
              </a:extLst>
            </p:cNvPr>
            <p:cNvSpPr/>
            <p:nvPr/>
          </p:nvSpPr>
          <p:spPr>
            <a:xfrm>
              <a:off x="9238459" y="3942054"/>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8" name="Oval 177">
              <a:extLst>
                <a:ext uri="{FF2B5EF4-FFF2-40B4-BE49-F238E27FC236}">
                  <a16:creationId xmlns:a16="http://schemas.microsoft.com/office/drawing/2014/main" id="{E05C652B-899B-47C2-A8C8-8399D0D04159}"/>
                </a:ext>
              </a:extLst>
            </p:cNvPr>
            <p:cNvSpPr/>
            <p:nvPr/>
          </p:nvSpPr>
          <p:spPr>
            <a:xfrm>
              <a:off x="9374055" y="4036609"/>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9CBBF45-BF54-4A75-BA77-676AF8782784}"/>
                </a:ext>
              </a:extLst>
            </p:cNvPr>
            <p:cNvSpPr/>
            <p:nvPr/>
          </p:nvSpPr>
          <p:spPr>
            <a:xfrm>
              <a:off x="9027808" y="4124283"/>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5142A971-468F-4C40-91F2-CD486F4CB216}"/>
                </a:ext>
              </a:extLst>
            </p:cNvPr>
            <p:cNvSpPr/>
            <p:nvPr/>
          </p:nvSpPr>
          <p:spPr>
            <a:xfrm>
              <a:off x="9497103" y="419095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2C425A72-2177-4119-BC6C-CECF4AC4DD6F}"/>
                </a:ext>
              </a:extLst>
            </p:cNvPr>
            <p:cNvSpPr/>
            <p:nvPr/>
          </p:nvSpPr>
          <p:spPr>
            <a:xfrm>
              <a:off x="9119538" y="427438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5050967E-25DC-45E6-903B-4124375956B1}"/>
                </a:ext>
              </a:extLst>
            </p:cNvPr>
            <p:cNvSpPr/>
            <p:nvPr/>
          </p:nvSpPr>
          <p:spPr>
            <a:xfrm>
              <a:off x="9370925" y="4286315"/>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7C58C5CE-5722-47BA-80C0-94BD88C72781}"/>
                </a:ext>
              </a:extLst>
            </p:cNvPr>
            <p:cNvSpPr/>
            <p:nvPr/>
          </p:nvSpPr>
          <p:spPr>
            <a:xfrm>
              <a:off x="8998778" y="4419182"/>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C35025D-E734-431D-8B2F-A16F2A3D5075}"/>
                </a:ext>
              </a:extLst>
            </p:cNvPr>
            <p:cNvSpPr/>
            <p:nvPr/>
          </p:nvSpPr>
          <p:spPr>
            <a:xfrm rot="651964">
              <a:off x="9612116" y="465540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4BE385D-7895-4028-B534-302054C657E7}"/>
                </a:ext>
              </a:extLst>
            </p:cNvPr>
            <p:cNvSpPr/>
            <p:nvPr/>
          </p:nvSpPr>
          <p:spPr>
            <a:xfrm>
              <a:off x="9615907" y="399867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2618DCD-5EEB-49D9-8D27-FA91C0509F03}"/>
                </a:ext>
              </a:extLst>
            </p:cNvPr>
            <p:cNvSpPr/>
            <p:nvPr/>
          </p:nvSpPr>
          <p:spPr>
            <a:xfrm>
              <a:off x="9103048" y="4542553"/>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7" name="Oval 186">
              <a:extLst>
                <a:ext uri="{FF2B5EF4-FFF2-40B4-BE49-F238E27FC236}">
                  <a16:creationId xmlns:a16="http://schemas.microsoft.com/office/drawing/2014/main" id="{ADF652F7-5188-481F-BCA2-43A9DB31D43A}"/>
                </a:ext>
              </a:extLst>
            </p:cNvPr>
            <p:cNvSpPr/>
            <p:nvPr/>
          </p:nvSpPr>
          <p:spPr>
            <a:xfrm>
              <a:off x="9651342" y="424089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661E9FA1-9A55-4328-8BB2-5340F4AC2D9E}"/>
                </a:ext>
              </a:extLst>
            </p:cNvPr>
            <p:cNvSpPr/>
            <p:nvPr/>
          </p:nvSpPr>
          <p:spPr>
            <a:xfrm>
              <a:off x="9271938" y="442678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9D541C64-E035-47CC-A4B8-0C6A3C99D2B0}"/>
                </a:ext>
              </a:extLst>
            </p:cNvPr>
            <p:cNvSpPr/>
            <p:nvPr/>
          </p:nvSpPr>
          <p:spPr>
            <a:xfrm>
              <a:off x="9561425" y="4457765"/>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1F5C2DBB-4E72-4CDB-87F2-CC0B034D4AA1}"/>
                </a:ext>
              </a:extLst>
            </p:cNvPr>
            <p:cNvSpPr/>
            <p:nvPr/>
          </p:nvSpPr>
          <p:spPr>
            <a:xfrm>
              <a:off x="9351766" y="4599463"/>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FE217D6B-70C7-4A37-BF6A-9C2474C9F93A}"/>
                </a:ext>
              </a:extLst>
            </p:cNvPr>
            <p:cNvSpPr/>
            <p:nvPr/>
          </p:nvSpPr>
          <p:spPr>
            <a:xfrm>
              <a:off x="8818657" y="406675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246FA96E-6A15-41C0-B38A-1F89AD56FAEA}"/>
                </a:ext>
              </a:extLst>
            </p:cNvPr>
            <p:cNvSpPr/>
            <p:nvPr/>
          </p:nvSpPr>
          <p:spPr>
            <a:xfrm>
              <a:off x="9270102" y="4862093"/>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8FDB7943-1743-417D-887B-A5F19581613F}"/>
                </a:ext>
              </a:extLst>
            </p:cNvPr>
            <p:cNvSpPr/>
            <p:nvPr/>
          </p:nvSpPr>
          <p:spPr>
            <a:xfrm rot="651964">
              <a:off x="10012761" y="4666518"/>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5B0FF0F-158A-4C60-AB6E-0ADD0475573A}"/>
                </a:ext>
              </a:extLst>
            </p:cNvPr>
            <p:cNvSpPr/>
            <p:nvPr/>
          </p:nvSpPr>
          <p:spPr>
            <a:xfrm>
              <a:off x="9770393" y="4413964"/>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7C08AA0-0496-42C4-AB42-5F1929EEFCE8}"/>
                </a:ext>
              </a:extLst>
            </p:cNvPr>
            <p:cNvSpPr/>
            <p:nvPr/>
          </p:nvSpPr>
          <p:spPr>
            <a:xfrm>
              <a:off x="9609083" y="4869698"/>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F32C1B06-5573-4B65-AA1B-42F33C475681}"/>
                </a:ext>
              </a:extLst>
            </p:cNvPr>
            <p:cNvSpPr/>
            <p:nvPr/>
          </p:nvSpPr>
          <p:spPr>
            <a:xfrm>
              <a:off x="9962070" y="4468876"/>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B8FA568-CA2B-427F-8142-CDD79710F469}"/>
                </a:ext>
              </a:extLst>
            </p:cNvPr>
            <p:cNvSpPr/>
            <p:nvPr/>
          </p:nvSpPr>
          <p:spPr>
            <a:xfrm>
              <a:off x="9790511" y="4610574"/>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Arrow Connector 197">
              <a:extLst>
                <a:ext uri="{FF2B5EF4-FFF2-40B4-BE49-F238E27FC236}">
                  <a16:creationId xmlns:a16="http://schemas.microsoft.com/office/drawing/2014/main" id="{1A637F3C-B7B9-4BE4-8088-BA99EACFD321}"/>
                </a:ext>
              </a:extLst>
            </p:cNvPr>
            <p:cNvCxnSpPr/>
            <p:nvPr/>
          </p:nvCxnSpPr>
          <p:spPr>
            <a:xfrm>
              <a:off x="10133380" y="4384785"/>
              <a:ext cx="360000"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651DDBD3-3C61-46D5-AF54-8117EEBCC72A}"/>
                </a:ext>
              </a:extLst>
            </p:cNvPr>
            <p:cNvSpPr/>
            <p:nvPr/>
          </p:nvSpPr>
          <p:spPr>
            <a:xfrm>
              <a:off x="10760413" y="393674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C4778A62-7C4F-45F8-852E-88C825DBE0E6}"/>
                </a:ext>
              </a:extLst>
            </p:cNvPr>
            <p:cNvSpPr/>
            <p:nvPr/>
          </p:nvSpPr>
          <p:spPr>
            <a:xfrm>
              <a:off x="10975838" y="4124980"/>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FE3EC8B3-246A-4205-BD03-EA942DC24D16}"/>
                </a:ext>
              </a:extLst>
            </p:cNvPr>
            <p:cNvSpPr/>
            <p:nvPr/>
          </p:nvSpPr>
          <p:spPr>
            <a:xfrm>
              <a:off x="10975838" y="391601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2" name="Oval 201">
              <a:extLst>
                <a:ext uri="{FF2B5EF4-FFF2-40B4-BE49-F238E27FC236}">
                  <a16:creationId xmlns:a16="http://schemas.microsoft.com/office/drawing/2014/main" id="{88AE8EB2-5ADB-40AC-ADA3-09490C736989}"/>
                </a:ext>
              </a:extLst>
            </p:cNvPr>
            <p:cNvSpPr/>
            <p:nvPr/>
          </p:nvSpPr>
          <p:spPr>
            <a:xfrm>
              <a:off x="11111434" y="4010573"/>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030B8DD-76DF-41EA-9F94-C5A0D26F87D4}"/>
                </a:ext>
              </a:extLst>
            </p:cNvPr>
            <p:cNvSpPr/>
            <p:nvPr/>
          </p:nvSpPr>
          <p:spPr>
            <a:xfrm>
              <a:off x="10765187" y="409824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DCA1A53-4C62-4E14-AF5E-6127FF92EA99}"/>
                </a:ext>
              </a:extLst>
            </p:cNvPr>
            <p:cNvSpPr/>
            <p:nvPr/>
          </p:nvSpPr>
          <p:spPr>
            <a:xfrm>
              <a:off x="11234482" y="4164922"/>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C9D5B32-8E43-4434-BE0F-FED717DC3850}"/>
                </a:ext>
              </a:extLst>
            </p:cNvPr>
            <p:cNvSpPr/>
            <p:nvPr/>
          </p:nvSpPr>
          <p:spPr>
            <a:xfrm>
              <a:off x="10856917" y="424835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41F4E198-BA24-4808-9827-D642CDE604BF}"/>
                </a:ext>
              </a:extLst>
            </p:cNvPr>
            <p:cNvSpPr/>
            <p:nvPr/>
          </p:nvSpPr>
          <p:spPr>
            <a:xfrm>
              <a:off x="11108304" y="4260279"/>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01F1333C-8CCD-4839-8C61-DEC76E6B09FF}"/>
                </a:ext>
              </a:extLst>
            </p:cNvPr>
            <p:cNvSpPr/>
            <p:nvPr/>
          </p:nvSpPr>
          <p:spPr>
            <a:xfrm>
              <a:off x="10736157" y="4393146"/>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B9EBB5A9-E24A-41CE-A482-B0AE124186D5}"/>
                </a:ext>
              </a:extLst>
            </p:cNvPr>
            <p:cNvSpPr/>
            <p:nvPr/>
          </p:nvSpPr>
          <p:spPr>
            <a:xfrm rot="651964">
              <a:off x="11349495" y="462937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3CB11E33-3F44-4908-B71F-DC007B9EAA5D}"/>
                </a:ext>
              </a:extLst>
            </p:cNvPr>
            <p:cNvSpPr/>
            <p:nvPr/>
          </p:nvSpPr>
          <p:spPr>
            <a:xfrm>
              <a:off x="11353286" y="3972635"/>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572E7C3D-6503-446D-9672-5D9BA00E3380}"/>
                </a:ext>
              </a:extLst>
            </p:cNvPr>
            <p:cNvSpPr/>
            <p:nvPr/>
          </p:nvSpPr>
          <p:spPr>
            <a:xfrm>
              <a:off x="10840427" y="451651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1" name="Oval 210">
              <a:extLst>
                <a:ext uri="{FF2B5EF4-FFF2-40B4-BE49-F238E27FC236}">
                  <a16:creationId xmlns:a16="http://schemas.microsoft.com/office/drawing/2014/main" id="{19C1F25A-4370-412A-A58A-36DFD81D9176}"/>
                </a:ext>
              </a:extLst>
            </p:cNvPr>
            <p:cNvSpPr/>
            <p:nvPr/>
          </p:nvSpPr>
          <p:spPr>
            <a:xfrm>
              <a:off x="11388721" y="4214862"/>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F1BBE18-4D52-4F45-9ADE-EF141BCCFFD8}"/>
                </a:ext>
              </a:extLst>
            </p:cNvPr>
            <p:cNvSpPr/>
            <p:nvPr/>
          </p:nvSpPr>
          <p:spPr>
            <a:xfrm>
              <a:off x="11009317" y="440075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89D2858D-A50E-4B30-B9AC-89EC4273EE67}"/>
                </a:ext>
              </a:extLst>
            </p:cNvPr>
            <p:cNvSpPr/>
            <p:nvPr/>
          </p:nvSpPr>
          <p:spPr>
            <a:xfrm>
              <a:off x="11298804" y="4431729"/>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8232C749-70BB-465A-9CD3-579A991C2A98}"/>
                </a:ext>
              </a:extLst>
            </p:cNvPr>
            <p:cNvSpPr/>
            <p:nvPr/>
          </p:nvSpPr>
          <p:spPr>
            <a:xfrm>
              <a:off x="11089145" y="457342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9AC3C97-493C-4594-8E6B-7F55D4B7D330}"/>
                </a:ext>
              </a:extLst>
            </p:cNvPr>
            <p:cNvSpPr/>
            <p:nvPr/>
          </p:nvSpPr>
          <p:spPr>
            <a:xfrm>
              <a:off x="10556036" y="4040721"/>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90F49A2D-75E6-4BA6-8010-71646A3F156D}"/>
                </a:ext>
              </a:extLst>
            </p:cNvPr>
            <p:cNvSpPr/>
            <p:nvPr/>
          </p:nvSpPr>
          <p:spPr>
            <a:xfrm>
              <a:off x="11007481" y="4836057"/>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1376A501-1F01-44B3-86BE-573B3846A18C}"/>
                </a:ext>
              </a:extLst>
            </p:cNvPr>
            <p:cNvSpPr/>
            <p:nvPr/>
          </p:nvSpPr>
          <p:spPr>
            <a:xfrm rot="651964">
              <a:off x="11750140" y="4640482"/>
              <a:ext cx="171310" cy="1712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A2076180-979D-4F49-9117-715BE4262148}"/>
                </a:ext>
              </a:extLst>
            </p:cNvPr>
            <p:cNvSpPr/>
            <p:nvPr/>
          </p:nvSpPr>
          <p:spPr>
            <a:xfrm>
              <a:off x="11507772" y="438792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B237340A-0704-417C-BB22-13D9A57FE7F2}"/>
                </a:ext>
              </a:extLst>
            </p:cNvPr>
            <p:cNvSpPr/>
            <p:nvPr/>
          </p:nvSpPr>
          <p:spPr>
            <a:xfrm>
              <a:off x="11346462" y="4843662"/>
              <a:ext cx="171310" cy="1712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ACE839D-71D3-49F1-B88D-6A818851BACC}"/>
                </a:ext>
              </a:extLst>
            </p:cNvPr>
            <p:cNvSpPr/>
            <p:nvPr/>
          </p:nvSpPr>
          <p:spPr>
            <a:xfrm>
              <a:off x="11699449" y="4442840"/>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59C1EF9E-0ECA-4222-A2E5-50BD0FA28CC8}"/>
                </a:ext>
              </a:extLst>
            </p:cNvPr>
            <p:cNvSpPr/>
            <p:nvPr/>
          </p:nvSpPr>
          <p:spPr>
            <a:xfrm>
              <a:off x="11527890" y="4584538"/>
              <a:ext cx="171310" cy="1712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2" name="Picture 2">
            <a:extLst>
              <a:ext uri="{FF2B5EF4-FFF2-40B4-BE49-F238E27FC236}">
                <a16:creationId xmlns:a16="http://schemas.microsoft.com/office/drawing/2014/main" id="{C21AD5EE-4A15-464C-9083-38BB4C8BE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843" y="3048152"/>
            <a:ext cx="6224006" cy="536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83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7F391ED-3B6C-7B4B-82F3-301D6386CAB3}">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3680EE573554D94035A4421814AE7" ma:contentTypeVersion="10" ma:contentTypeDescription="Create a new document." ma:contentTypeScope="" ma:versionID="1cff5b316e006d005f94c443b3551132">
  <xsd:schema xmlns:xsd="http://www.w3.org/2001/XMLSchema" xmlns:xs="http://www.w3.org/2001/XMLSchema" xmlns:p="http://schemas.microsoft.com/office/2006/metadata/properties" xmlns:ns3="00f5eb7a-3f09-4ccb-9a17-2c4fa8202c3e" targetNamespace="http://schemas.microsoft.com/office/2006/metadata/properties" ma:root="true" ma:fieldsID="ebba067a4eb3f771bcced02832b8b12e" ns3:_="">
    <xsd:import namespace="00f5eb7a-3f09-4ccb-9a17-2c4fa8202c3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5eb7a-3f09-4ccb-9a17-2c4fa8202c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98B44B-6859-469B-9AFC-B171D783396C}">
  <ds:schemaRefs>
    <ds:schemaRef ds:uri="http://schemas.microsoft.com/sharepoint/v3/contenttype/forms"/>
  </ds:schemaRefs>
</ds:datastoreItem>
</file>

<file path=customXml/itemProps2.xml><?xml version="1.0" encoding="utf-8"?>
<ds:datastoreItem xmlns:ds="http://schemas.openxmlformats.org/officeDocument/2006/customXml" ds:itemID="{739ED036-AB73-4552-B1AA-7BDCA7B3A9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f5eb7a-3f09-4ccb-9a17-2c4fa8202c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A657A0-AAAF-4876-AC27-1A77D7F1757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2348</TotalTime>
  <Words>3522</Words>
  <Application>Microsoft Office PowerPoint</Application>
  <PresentationFormat>Widescreen</PresentationFormat>
  <Paragraphs>383</Paragraphs>
  <Slides>61</Slides>
  <Notes>32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61</vt:i4>
      </vt:variant>
    </vt:vector>
  </HeadingPairs>
  <TitlesOfParts>
    <vt:vector size="74" baseType="lpstr">
      <vt:lpstr>BlinkMacSystemFont</vt:lpstr>
      <vt:lpstr>MinionPro-Regular</vt:lpstr>
      <vt:lpstr>나눔고딕</vt:lpstr>
      <vt:lpstr>Arial</vt:lpstr>
      <vt:lpstr>Calibri</vt:lpstr>
      <vt:lpstr>Calibri Light</vt:lpstr>
      <vt:lpstr>Cambria Math</vt:lpstr>
      <vt:lpstr>Gill Sans MT</vt:lpstr>
      <vt:lpstr>Source Code Pro</vt:lpstr>
      <vt:lpstr>Wingdings</vt:lpstr>
      <vt:lpstr>Yanone Kaffeesatz</vt:lpstr>
      <vt:lpstr>Office Theme</vt:lpstr>
      <vt:lpstr>Custom Design</vt:lpstr>
      <vt:lpstr>Introduction to  Disease Transmission Modeling</vt:lpstr>
      <vt:lpstr>Topics</vt:lpstr>
      <vt:lpstr>Infectious diseases are a big contributor to GBD</vt:lpstr>
      <vt:lpstr>The Deadliest animal in the world </vt:lpstr>
      <vt:lpstr>Current status of COVID-19 </vt:lpstr>
      <vt:lpstr>Our goal is to understand general characteristics of an outbreak </vt:lpstr>
      <vt:lpstr>PowerPoint Presentation</vt:lpstr>
      <vt:lpstr>PowerPoint Presentation</vt:lpstr>
      <vt:lpstr>PowerPoint Presentation</vt:lpstr>
      <vt:lpstr>PowerPoint Presentation</vt:lpstr>
      <vt:lpstr>PowerPoint Presentation</vt:lpstr>
      <vt:lpstr>Scientific modeling</vt:lpstr>
      <vt:lpstr>PowerPoint Presentation</vt:lpstr>
      <vt:lpstr>Mathematical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Scientific modeling</vt:lpstr>
      <vt:lpstr>SARS-CoV 2 Transmission Routes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the COVID-19 epidemic: concepts and the toolbox</dc:title>
  <dc:creator>Jong-Hoon Kim</dc:creator>
  <cp:lastModifiedBy>Jong-Hoon Kim</cp:lastModifiedBy>
  <cp:revision>117</cp:revision>
  <dcterms:created xsi:type="dcterms:W3CDTF">2020-07-30T06:46:57Z</dcterms:created>
  <dcterms:modified xsi:type="dcterms:W3CDTF">2021-06-08T23:02:07Z</dcterms:modified>
</cp:coreProperties>
</file>